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4"/>
  </p:notesMasterIdLst>
  <p:sldIdLst>
    <p:sldId id="480" r:id="rId3"/>
    <p:sldId id="511" r:id="rId5"/>
    <p:sldId id="512" r:id="rId6"/>
    <p:sldId id="483" r:id="rId7"/>
    <p:sldId id="557" r:id="rId8"/>
    <p:sldId id="484" r:id="rId9"/>
    <p:sldId id="602" r:id="rId10"/>
    <p:sldId id="603" r:id="rId11"/>
    <p:sldId id="604" r:id="rId12"/>
    <p:sldId id="605" r:id="rId13"/>
    <p:sldId id="606" r:id="rId14"/>
    <p:sldId id="612" r:id="rId15"/>
    <p:sldId id="613" r:id="rId16"/>
    <p:sldId id="614" r:id="rId17"/>
    <p:sldId id="616" r:id="rId18"/>
    <p:sldId id="617" r:id="rId19"/>
    <p:sldId id="607" r:id="rId20"/>
    <p:sldId id="609" r:id="rId21"/>
    <p:sldId id="610" r:id="rId22"/>
    <p:sldId id="513" r:id="rId23"/>
    <p:sldId id="486" r:id="rId24"/>
    <p:sldId id="487" r:id="rId25"/>
    <p:sldId id="488" r:id="rId26"/>
    <p:sldId id="489" r:id="rId27"/>
    <p:sldId id="490" r:id="rId28"/>
    <p:sldId id="514" r:id="rId29"/>
    <p:sldId id="492" r:id="rId30"/>
    <p:sldId id="515" r:id="rId31"/>
    <p:sldId id="495" r:id="rId32"/>
    <p:sldId id="542" r:id="rId33"/>
    <p:sldId id="516" r:id="rId34"/>
    <p:sldId id="498" r:id="rId35"/>
    <p:sldId id="499" r:id="rId36"/>
    <p:sldId id="500" r:id="rId37"/>
    <p:sldId id="558" r:id="rId38"/>
    <p:sldId id="590" r:id="rId39"/>
    <p:sldId id="591" r:id="rId40"/>
    <p:sldId id="592" r:id="rId41"/>
    <p:sldId id="589" r:id="rId42"/>
    <p:sldId id="502" r:id="rId43"/>
    <p:sldId id="504" r:id="rId44"/>
    <p:sldId id="505" r:id="rId45"/>
    <p:sldId id="507" r:id="rId46"/>
    <p:sldId id="508" r:id="rId47"/>
    <p:sldId id="509" r:id="rId48"/>
    <p:sldId id="510" r:id="rId49"/>
    <p:sldId id="543" r:id="rId50"/>
  </p:sldIdLst>
  <p:sldSz cx="9144000" cy="5143500" type="screen16x9"/>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68" userDrawn="1">
          <p15:clr>
            <a:srgbClr val="A4A3A4"/>
          </p15:clr>
        </p15:guide>
        <p15:guide id="2" pos="2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99" autoAdjust="0"/>
    <p:restoredTop sz="94700" autoAdjust="0"/>
  </p:normalViewPr>
  <p:slideViewPr>
    <p:cSldViewPr showGuides="1">
      <p:cViewPr>
        <p:scale>
          <a:sx n="140" d="100"/>
          <a:sy n="140" d="100"/>
        </p:scale>
        <p:origin x="-804" y="-192"/>
      </p:cViewPr>
      <p:guideLst>
        <p:guide orient="horz" pos="1668"/>
        <p:guide pos="2920"/>
      </p:guideLst>
    </p:cSldViewPr>
  </p:slideViewPr>
  <p:outlineViewPr>
    <p:cViewPr>
      <p:scale>
        <a:sx n="33" d="100"/>
        <a:sy n="33" d="100"/>
      </p:scale>
      <p:origin x="0" y="-264"/>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66" d="100"/>
          <a:sy n="66" d="100"/>
        </p:scale>
        <p:origin x="0" y="0"/>
      </p:cViewPr>
      <p:guideLst/>
    </p:cSldViewPr>
  </p:notesViewPr>
  <p:gridSpacing cx="76320" cy="7632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4" Type="http://schemas.openxmlformats.org/officeDocument/2006/relationships/tags" Target="tags/tag4.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ADD754-F49E-4351-AAFE-19D83F43501C}"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8F6036-E835-44CB-A25A-34C755DFD5D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7E794EE-017A-42D4-83FF-6F0ACB2339E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7E794EE-017A-42D4-83FF-6F0ACB2339E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7E794EE-017A-42D4-83FF-6F0ACB2339E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7E794EE-017A-42D4-83FF-6F0ACB2339E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7E794EE-017A-42D4-83FF-6F0ACB2339E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7E794EE-017A-42D4-83FF-6F0ACB2339E7}"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7E794EE-017A-42D4-83FF-6F0ACB2339E7}"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7E794EE-017A-42D4-83FF-6F0ACB2339E7}"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7E794EE-017A-42D4-83FF-6F0ACB2339E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7E794EE-017A-42D4-83FF-6F0ACB2339E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7E794EE-017A-42D4-83FF-6F0ACB2339E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7E794EE-017A-42D4-83FF-6F0ACB2339E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7E794EE-017A-42D4-83FF-6F0ACB2339E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bg>
      <p:bgPr>
        <a:solidFill>
          <a:srgbClr val="FFFC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email"/>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0CEB1B6A-AEF1-4ACD-BD61-958570690F5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B6CB991-6BD3-42F2-8A94-1903E9425430}" type="slidenum">
              <a:rPr lang="zh-CN" altLang="en-US" smtClean="0"/>
            </a:fld>
            <a:endParaRPr lang="zh-CN" altLang="en-US"/>
          </a:p>
        </p:txBody>
      </p:sp>
      <p:pic>
        <p:nvPicPr>
          <p:cNvPr id="6" name="图片 5"/>
          <p:cNvPicPr>
            <a:picLocks noChangeAspect="1"/>
          </p:cNvPicPr>
          <p:nvPr userDrawn="1"/>
        </p:nvPicPr>
        <p:blipFill>
          <a:blip r:embed="rId2" cstate="email"/>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FFCF3"/>
        </a:solidFill>
        <a:effectLst/>
      </p:bgPr>
    </p:bg>
    <p:spTree>
      <p:nvGrpSpPr>
        <p:cNvPr id="1" name=""/>
        <p:cNvGrpSpPr/>
        <p:nvPr/>
      </p:nvGrpSpPr>
      <p:grpSpPr>
        <a:xfrm>
          <a:off x="0" y="0"/>
          <a:ext cx="0" cy="0"/>
          <a:chOff x="0" y="0"/>
          <a:chExt cx="0" cy="0"/>
        </a:xfrm>
      </p:grpSpPr>
      <p:sp>
        <p:nvSpPr>
          <p:cNvPr id="7" name="文本框 6"/>
          <p:cNvSpPr txBox="1"/>
          <p:nvPr userDrawn="1"/>
        </p:nvSpPr>
        <p:spPr>
          <a:xfrm>
            <a:off x="566172" y="361950"/>
            <a:ext cx="1338828" cy="369332"/>
          </a:xfrm>
          <a:prstGeom prst="rect">
            <a:avLst/>
          </a:prstGeom>
          <a:noFill/>
        </p:spPr>
        <p:txBody>
          <a:bodyPr wrap="none" rtlCol="0">
            <a:spAutoFit/>
          </a:bodyPr>
          <a:lstStyle/>
          <a:p>
            <a:r>
              <a:rPr lang="zh-CN" altLang="en-US" sz="1800" b="0" smtClean="0">
                <a:solidFill>
                  <a:schemeClr val="accent1"/>
                </a:solidFill>
                <a:latin typeface="+mn-ea"/>
                <a:ea typeface="+mn-ea"/>
              </a:rPr>
              <a:t>消防宣传日</a:t>
            </a:r>
            <a:endParaRPr lang="zh-CN" altLang="en-US" sz="1800" b="0" smtClean="0">
              <a:solidFill>
                <a:schemeClr val="accent1"/>
              </a:solidFill>
              <a:latin typeface="+mn-ea"/>
              <a:ea typeface="+mn-ea"/>
            </a:endParaRPr>
          </a:p>
        </p:txBody>
      </p:sp>
      <p:pic>
        <p:nvPicPr>
          <p:cNvPr id="2" name="图片 1"/>
          <p:cNvPicPr>
            <a:picLocks noChangeAspect="1"/>
          </p:cNvPicPr>
          <p:nvPr userDrawn="1"/>
        </p:nvPicPr>
        <p:blipFill>
          <a:blip r:embed="rId2" cstate="email"/>
          <a:stretch>
            <a:fillRect/>
          </a:stretch>
        </p:blipFill>
        <p:spPr>
          <a:xfrm>
            <a:off x="202712" y="248194"/>
            <a:ext cx="483088" cy="4830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FFFCF3"/>
        </a:solidFill>
        <a:effectLst/>
      </p:bgPr>
    </p:bg>
    <p:spTree>
      <p:nvGrpSpPr>
        <p:cNvPr id="1" name=""/>
        <p:cNvGrpSpPr/>
        <p:nvPr/>
      </p:nvGrpSpPr>
      <p:grpSpPr>
        <a:xfrm>
          <a:off x="0" y="0"/>
          <a:ext cx="0" cy="0"/>
          <a:chOff x="0" y="0"/>
          <a:chExt cx="0" cy="0"/>
        </a:xfrm>
      </p:grpSpPr>
      <p:sp>
        <p:nvSpPr>
          <p:cNvPr id="7" name="文本框 6"/>
          <p:cNvSpPr txBox="1"/>
          <p:nvPr userDrawn="1"/>
        </p:nvSpPr>
        <p:spPr>
          <a:xfrm>
            <a:off x="566172" y="361950"/>
            <a:ext cx="1107996" cy="369332"/>
          </a:xfrm>
          <a:prstGeom prst="rect">
            <a:avLst/>
          </a:prstGeom>
          <a:noFill/>
        </p:spPr>
        <p:txBody>
          <a:bodyPr wrap="none" rtlCol="0">
            <a:spAutoFit/>
          </a:bodyPr>
          <a:lstStyle/>
          <a:p>
            <a:r>
              <a:rPr lang="zh-CN" altLang="en-US" sz="1800" b="0" smtClean="0">
                <a:solidFill>
                  <a:schemeClr val="accent1"/>
                </a:solidFill>
                <a:latin typeface="+mn-ea"/>
                <a:ea typeface="+mn-ea"/>
              </a:rPr>
              <a:t>失火逃生</a:t>
            </a:r>
            <a:endParaRPr lang="zh-CN" altLang="en-US" sz="1800" b="0" smtClean="0">
              <a:solidFill>
                <a:schemeClr val="accent1"/>
              </a:solidFill>
              <a:latin typeface="+mn-ea"/>
              <a:ea typeface="+mn-ea"/>
            </a:endParaRPr>
          </a:p>
        </p:txBody>
      </p:sp>
      <p:pic>
        <p:nvPicPr>
          <p:cNvPr id="2" name="图片 1"/>
          <p:cNvPicPr>
            <a:picLocks noChangeAspect="1"/>
          </p:cNvPicPr>
          <p:nvPr userDrawn="1"/>
        </p:nvPicPr>
        <p:blipFill>
          <a:blip r:embed="rId2" cstate="email"/>
          <a:stretch>
            <a:fillRect/>
          </a:stretch>
        </p:blipFill>
        <p:spPr>
          <a:xfrm>
            <a:off x="202712" y="248194"/>
            <a:ext cx="483088" cy="4830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FFFCF3"/>
        </a:solidFill>
        <a:effectLst/>
      </p:bgPr>
    </p:bg>
    <p:spTree>
      <p:nvGrpSpPr>
        <p:cNvPr id="1" name=""/>
        <p:cNvGrpSpPr/>
        <p:nvPr/>
      </p:nvGrpSpPr>
      <p:grpSpPr>
        <a:xfrm>
          <a:off x="0" y="0"/>
          <a:ext cx="0" cy="0"/>
          <a:chOff x="0" y="0"/>
          <a:chExt cx="0" cy="0"/>
        </a:xfrm>
      </p:grpSpPr>
      <p:sp>
        <p:nvSpPr>
          <p:cNvPr id="7" name="文本框 6"/>
          <p:cNvSpPr txBox="1"/>
          <p:nvPr userDrawn="1"/>
        </p:nvSpPr>
        <p:spPr>
          <a:xfrm>
            <a:off x="566172" y="361950"/>
            <a:ext cx="1107996" cy="369332"/>
          </a:xfrm>
          <a:prstGeom prst="rect">
            <a:avLst/>
          </a:prstGeom>
          <a:noFill/>
        </p:spPr>
        <p:txBody>
          <a:bodyPr wrap="none" rtlCol="0">
            <a:spAutoFit/>
          </a:bodyPr>
          <a:lstStyle/>
          <a:p>
            <a:r>
              <a:rPr lang="zh-CN" altLang="en-US" sz="1800" b="0" smtClean="0">
                <a:solidFill>
                  <a:schemeClr val="accent1"/>
                </a:solidFill>
                <a:latin typeface="+mn-ea"/>
                <a:ea typeface="+mn-ea"/>
              </a:rPr>
              <a:t>放火十法</a:t>
            </a:r>
            <a:endParaRPr lang="zh-CN" altLang="en-US" sz="1800" b="0" smtClean="0">
              <a:solidFill>
                <a:schemeClr val="accent1"/>
              </a:solidFill>
              <a:latin typeface="+mn-ea"/>
              <a:ea typeface="+mn-ea"/>
            </a:endParaRPr>
          </a:p>
        </p:txBody>
      </p:sp>
      <p:pic>
        <p:nvPicPr>
          <p:cNvPr id="2" name="图片 1"/>
          <p:cNvPicPr>
            <a:picLocks noChangeAspect="1"/>
          </p:cNvPicPr>
          <p:nvPr userDrawn="1"/>
        </p:nvPicPr>
        <p:blipFill>
          <a:blip r:embed="rId2" cstate="email"/>
          <a:stretch>
            <a:fillRect/>
          </a:stretch>
        </p:blipFill>
        <p:spPr>
          <a:xfrm>
            <a:off x="202712" y="248194"/>
            <a:ext cx="483088" cy="4830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FFFCF3"/>
        </a:solidFill>
        <a:effectLst/>
      </p:bgPr>
    </p:bg>
    <p:spTree>
      <p:nvGrpSpPr>
        <p:cNvPr id="1" name=""/>
        <p:cNvGrpSpPr/>
        <p:nvPr/>
      </p:nvGrpSpPr>
      <p:grpSpPr>
        <a:xfrm>
          <a:off x="0" y="0"/>
          <a:ext cx="0" cy="0"/>
          <a:chOff x="0" y="0"/>
          <a:chExt cx="0" cy="0"/>
        </a:xfrm>
      </p:grpSpPr>
      <p:sp>
        <p:nvSpPr>
          <p:cNvPr id="7" name="文本框 6"/>
          <p:cNvSpPr txBox="1"/>
          <p:nvPr userDrawn="1"/>
        </p:nvSpPr>
        <p:spPr>
          <a:xfrm>
            <a:off x="566172" y="361950"/>
            <a:ext cx="1107996" cy="369332"/>
          </a:xfrm>
          <a:prstGeom prst="rect">
            <a:avLst/>
          </a:prstGeom>
          <a:noFill/>
        </p:spPr>
        <p:txBody>
          <a:bodyPr wrap="none" rtlCol="0">
            <a:spAutoFit/>
          </a:bodyPr>
          <a:lstStyle/>
          <a:p>
            <a:r>
              <a:rPr lang="zh-CN" altLang="en-US" sz="1800" b="0" smtClean="0">
                <a:solidFill>
                  <a:schemeClr val="accent1"/>
                </a:solidFill>
                <a:latin typeface="+mn-ea"/>
                <a:ea typeface="+mn-ea"/>
              </a:rPr>
              <a:t>灭火十招</a:t>
            </a:r>
            <a:endParaRPr lang="zh-CN" altLang="en-US" sz="1800" b="0" smtClean="0">
              <a:solidFill>
                <a:schemeClr val="accent1"/>
              </a:solidFill>
              <a:latin typeface="+mn-ea"/>
              <a:ea typeface="+mn-ea"/>
            </a:endParaRPr>
          </a:p>
        </p:txBody>
      </p:sp>
      <p:pic>
        <p:nvPicPr>
          <p:cNvPr id="2" name="图片 1"/>
          <p:cNvPicPr>
            <a:picLocks noChangeAspect="1"/>
          </p:cNvPicPr>
          <p:nvPr userDrawn="1"/>
        </p:nvPicPr>
        <p:blipFill>
          <a:blip r:embed="rId2" cstate="email"/>
          <a:stretch>
            <a:fillRect/>
          </a:stretch>
        </p:blipFill>
        <p:spPr>
          <a:xfrm>
            <a:off x="202712" y="248194"/>
            <a:ext cx="483088" cy="4830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FFFCF3"/>
        </a:solidFill>
        <a:effectLst/>
      </p:bgPr>
    </p:bg>
    <p:spTree>
      <p:nvGrpSpPr>
        <p:cNvPr id="1" name=""/>
        <p:cNvGrpSpPr/>
        <p:nvPr/>
      </p:nvGrpSpPr>
      <p:grpSpPr>
        <a:xfrm>
          <a:off x="0" y="0"/>
          <a:ext cx="0" cy="0"/>
          <a:chOff x="0" y="0"/>
          <a:chExt cx="0" cy="0"/>
        </a:xfrm>
      </p:grpSpPr>
      <p:sp>
        <p:nvSpPr>
          <p:cNvPr id="7" name="文本框 6"/>
          <p:cNvSpPr txBox="1"/>
          <p:nvPr userDrawn="1"/>
        </p:nvSpPr>
        <p:spPr>
          <a:xfrm>
            <a:off x="566172" y="361950"/>
            <a:ext cx="1800493" cy="369332"/>
          </a:xfrm>
          <a:prstGeom prst="rect">
            <a:avLst/>
          </a:prstGeom>
          <a:noFill/>
        </p:spPr>
        <p:txBody>
          <a:bodyPr wrap="none" rtlCol="0">
            <a:spAutoFit/>
          </a:bodyPr>
          <a:lstStyle/>
          <a:p>
            <a:r>
              <a:rPr lang="zh-CN" altLang="en-US" sz="1800" b="0" smtClean="0">
                <a:solidFill>
                  <a:schemeClr val="accent1"/>
                </a:solidFill>
                <a:latin typeface="+mn-ea"/>
                <a:ea typeface="+mn-ea"/>
              </a:rPr>
              <a:t>消防安全二十条</a:t>
            </a:r>
            <a:endParaRPr lang="zh-CN" altLang="en-US" sz="1800" b="0" smtClean="0">
              <a:solidFill>
                <a:schemeClr val="accent1"/>
              </a:solidFill>
              <a:latin typeface="+mn-ea"/>
              <a:ea typeface="+mn-ea"/>
            </a:endParaRPr>
          </a:p>
        </p:txBody>
      </p:sp>
      <p:pic>
        <p:nvPicPr>
          <p:cNvPr id="2" name="图片 1"/>
          <p:cNvPicPr>
            <a:picLocks noChangeAspect="1"/>
          </p:cNvPicPr>
          <p:nvPr userDrawn="1"/>
        </p:nvPicPr>
        <p:blipFill>
          <a:blip r:embed="rId2" cstate="email"/>
          <a:stretch>
            <a:fillRect/>
          </a:stretch>
        </p:blipFill>
        <p:spPr>
          <a:xfrm>
            <a:off x="202712" y="248194"/>
            <a:ext cx="483088" cy="4830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节标题">
    <p:bg>
      <p:bgPr>
        <a:solidFill>
          <a:srgbClr val="FFFCF3"/>
        </a:solidFill>
        <a:effectLst/>
      </p:bgPr>
    </p:bg>
    <p:spTree>
      <p:nvGrpSpPr>
        <p:cNvPr id="1" name=""/>
        <p:cNvGrpSpPr/>
        <p:nvPr/>
      </p:nvGrpSpPr>
      <p:grpSpPr>
        <a:xfrm>
          <a:off x="0" y="0"/>
          <a:ext cx="0" cy="0"/>
          <a:chOff x="0" y="0"/>
          <a:chExt cx="0" cy="0"/>
        </a:xfrm>
      </p:grpSpPr>
      <p:sp>
        <p:nvSpPr>
          <p:cNvPr id="7" name="文本框 6"/>
          <p:cNvSpPr txBox="1"/>
          <p:nvPr userDrawn="1"/>
        </p:nvSpPr>
        <p:spPr>
          <a:xfrm>
            <a:off x="566172" y="361950"/>
            <a:ext cx="2031325" cy="369332"/>
          </a:xfrm>
          <a:prstGeom prst="rect">
            <a:avLst/>
          </a:prstGeom>
          <a:noFill/>
        </p:spPr>
        <p:txBody>
          <a:bodyPr wrap="none" rtlCol="0">
            <a:spAutoFit/>
          </a:bodyPr>
          <a:lstStyle/>
          <a:p>
            <a:r>
              <a:rPr lang="zh-CN" altLang="en-US" sz="1800" b="0" smtClean="0">
                <a:solidFill>
                  <a:schemeClr val="accent1"/>
                </a:solidFill>
                <a:latin typeface="+mn-ea"/>
                <a:ea typeface="+mn-ea"/>
              </a:rPr>
              <a:t>消防器械使用方法</a:t>
            </a:r>
            <a:endParaRPr lang="zh-CN" altLang="en-US" sz="1800" b="0" smtClean="0">
              <a:solidFill>
                <a:schemeClr val="accent1"/>
              </a:solidFill>
              <a:latin typeface="+mn-ea"/>
              <a:ea typeface="+mn-ea"/>
            </a:endParaRPr>
          </a:p>
        </p:txBody>
      </p:sp>
      <p:pic>
        <p:nvPicPr>
          <p:cNvPr id="2" name="图片 1"/>
          <p:cNvPicPr>
            <a:picLocks noChangeAspect="1"/>
          </p:cNvPicPr>
          <p:nvPr userDrawn="1"/>
        </p:nvPicPr>
        <p:blipFill>
          <a:blip r:embed="rId2" cstate="email"/>
          <a:stretch>
            <a:fillRect/>
          </a:stretch>
        </p:blipFill>
        <p:spPr>
          <a:xfrm>
            <a:off x="202712" y="248194"/>
            <a:ext cx="483088" cy="4830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CEB1B6A-AEF1-4ACD-BD61-958570690F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B6CB991-6BD3-42F2-8A94-1903E942543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4.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CEB1B6A-AEF1-4ACD-BD61-958570690F55}" type="datetimeFigureOut">
              <a:rPr lang="zh-CN" altLang="en-US" smtClean="0"/>
            </a:fld>
            <a:endParaRPr lang="zh-CN" altLang="en-US"/>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B6CB991-6BD3-42F2-8A94-1903E9425430}" type="slidenum">
              <a:rPr lang="zh-CN" altLang="en-US" smtClean="0"/>
            </a:fld>
            <a:endParaRPr lang="zh-CN" altLang="en-US"/>
          </a:p>
        </p:txBody>
      </p:sp>
      <p:pic>
        <p:nvPicPr>
          <p:cNvPr id="7" name="图片 6"/>
          <p:cNvPicPr>
            <a:picLocks noChangeAspect="1"/>
          </p:cNvPicPr>
          <p:nvPr userDrawn="1"/>
        </p:nvPicPr>
        <p:blipFill>
          <a:blip r:embed="rId10" cstate="email"/>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jpeg"/><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jpeg"/><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17.png"/><Relationship Id="rId2" Type="http://schemas.microsoft.com/office/2007/relationships/media" Target="../media/media1.mp4"/><Relationship Id="rId1" Type="http://schemas.openxmlformats.org/officeDocument/2006/relationships/video" Target="../media/media1.mp4"/></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18.png"/><Relationship Id="rId1" Type="http://schemas.openxmlformats.org/officeDocument/2006/relationships/hyperlink" Target="https://baike.baidu.com/item/%E4%B8%AD%E5%9B%BD%E4%BC%A0%E5%AA%92%E5%A4%A7%E5%AD%A6/192109?fromModule=lemma_inlink" TargetMode="Externa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9.GIF"/></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microsoft.com/office/2007/relationships/hdphoto" Target="../media/image8.wdp"/><Relationship Id="rId4" Type="http://schemas.openxmlformats.org/officeDocument/2006/relationships/image" Target="../media/image7.png"/><Relationship Id="rId3" Type="http://schemas.openxmlformats.org/officeDocument/2006/relationships/tags" Target="../tags/tag2.xml"/><Relationship Id="rId2" Type="http://schemas.openxmlformats.org/officeDocument/2006/relationships/image" Target="../media/image6.jpe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4.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6.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4.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6.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4.xml"/><Relationship Id="rId3" Type="http://schemas.microsoft.com/office/2007/relationships/hdphoto" Target="../media/image33.wdp"/><Relationship Id="rId2" Type="http://schemas.openxmlformats.org/officeDocument/2006/relationships/image" Target="../media/image32.png"/><Relationship Id="rId1"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34.png"/><Relationship Id="rId1" Type="http://schemas.openxmlformats.org/officeDocument/2006/relationships/image" Target="../media/image6.jpeg"/></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7.xml"/><Relationship Id="rId5" Type="http://schemas.microsoft.com/office/2007/relationships/hdphoto" Target="../media/image38.wdp"/><Relationship Id="rId4" Type="http://schemas.openxmlformats.org/officeDocument/2006/relationships/image" Target="../media/image37.png"/><Relationship Id="rId3" Type="http://schemas.microsoft.com/office/2007/relationships/hdphoto" Target="../media/image36.wdp"/><Relationship Id="rId2" Type="http://schemas.openxmlformats.org/officeDocument/2006/relationships/image" Target="../media/image35.png"/><Relationship Id="rId1" Type="http://schemas.openxmlformats.org/officeDocument/2006/relationships/image" Target="../media/image6.jpeg"/></Relationships>
</file>

<file path=ppt/slides/_rels/slide34.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7.xml"/><Relationship Id="rId7" Type="http://schemas.microsoft.com/office/2007/relationships/hdphoto" Target="../media/image44.wdp"/><Relationship Id="rId6" Type="http://schemas.openxmlformats.org/officeDocument/2006/relationships/image" Target="../media/image43.png"/><Relationship Id="rId5" Type="http://schemas.microsoft.com/office/2007/relationships/hdphoto" Target="../media/image42.wdp"/><Relationship Id="rId4" Type="http://schemas.openxmlformats.org/officeDocument/2006/relationships/image" Target="../media/image41.png"/><Relationship Id="rId3" Type="http://schemas.microsoft.com/office/2007/relationships/hdphoto" Target="../media/image40.wdp"/><Relationship Id="rId2" Type="http://schemas.openxmlformats.org/officeDocument/2006/relationships/image" Target="../media/image39.png"/><Relationship Id="rId1" Type="http://schemas.openxmlformats.org/officeDocument/2006/relationships/image" Target="../media/image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6.jpe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6.jpe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6.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image" Target="../media/image9.png"/><Relationship Id="rId3" Type="http://schemas.microsoft.com/office/2007/relationships/hdphoto" Target="../media/image8.wdp"/><Relationship Id="rId2" Type="http://schemas.openxmlformats.org/officeDocument/2006/relationships/image" Target="../media/image7.png"/><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8.xml"/><Relationship Id="rId3" Type="http://schemas.microsoft.com/office/2007/relationships/hdphoto" Target="../media/image57.wdp"/><Relationship Id="rId2" Type="http://schemas.openxmlformats.org/officeDocument/2006/relationships/image" Target="../media/image56.png"/><Relationship Id="rId1" Type="http://schemas.openxmlformats.org/officeDocument/2006/relationships/image" Target="../media/image6.jpe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8.xml"/><Relationship Id="rId2" Type="http://schemas.openxmlformats.org/officeDocument/2006/relationships/image" Target="../media/image58.png"/><Relationship Id="rId1" Type="http://schemas.openxmlformats.org/officeDocument/2006/relationships/image" Target="../media/image6.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image" Target="../media/image6.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image" Target="../media/image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image" Target="../media/image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image" Target="../media/image6.jpe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8.xml"/><Relationship Id="rId2" Type="http://schemas.openxmlformats.org/officeDocument/2006/relationships/image" Target="../media/image59.png"/><Relationship Id="rId1" Type="http://schemas.openxmlformats.org/officeDocument/2006/relationships/image" Target="../media/image6.jpe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xml"/><Relationship Id="rId2" Type="http://schemas.openxmlformats.org/officeDocument/2006/relationships/image" Target="../media/image60.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microsoft.com/office/2007/relationships/hdphoto" Target="../media/image8.wdp"/><Relationship Id="rId2" Type="http://schemas.openxmlformats.org/officeDocument/2006/relationships/image" Target="../media/image7.pn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jpeg"/><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7" name="图片 6" descr="1"/>
          <p:cNvPicPr>
            <a:picLocks noChangeAspect="1"/>
          </p:cNvPicPr>
          <p:nvPr/>
        </p:nvPicPr>
        <p:blipFill>
          <a:blip r:embed="rId1"/>
          <a:stretch>
            <a:fillRect/>
          </a:stretch>
        </p:blipFill>
        <p:spPr>
          <a:xfrm>
            <a:off x="3810" y="0"/>
            <a:ext cx="9136380" cy="5143500"/>
          </a:xfrm>
          <a:prstGeom prst="rect">
            <a:avLst/>
          </a:prstGeom>
        </p:spPr>
      </p:pic>
      <p:sp>
        <p:nvSpPr>
          <p:cNvPr id="10" name="文本框 9"/>
          <p:cNvSpPr txBox="1"/>
          <p:nvPr/>
        </p:nvSpPr>
        <p:spPr>
          <a:xfrm>
            <a:off x="1061085" y="1274445"/>
            <a:ext cx="6902450" cy="829945"/>
          </a:xfrm>
          <a:prstGeom prst="rect">
            <a:avLst/>
          </a:prstGeom>
          <a:noFill/>
        </p:spPr>
        <p:txBody>
          <a:bodyPr wrap="square" rtlCol="0">
            <a:spAutoFit/>
          </a:bodyPr>
          <a:lstStyle/>
          <a:p>
            <a:pPr algn="ctr"/>
            <a:r>
              <a:rPr lang="en-US" sz="4800" b="1" dirty="0">
                <a:solidFill>
                  <a:schemeClr val="accent1"/>
                </a:solidFill>
                <a:latin typeface="微软雅黑" panose="020B0503020204020204" pitchFamily="34" charset="-122"/>
                <a:ea typeface="微软雅黑" panose="020B0503020204020204" pitchFamily="34" charset="-122"/>
              </a:rPr>
              <a:t>2025</a:t>
            </a:r>
            <a:r>
              <a:rPr lang="zh-CN" altLang="en-US" sz="4800" b="1" dirty="0">
                <a:solidFill>
                  <a:schemeClr val="accent1"/>
                </a:solidFill>
                <a:latin typeface="微软雅黑" panose="020B0503020204020204" pitchFamily="34" charset="-122"/>
                <a:ea typeface="微软雅黑" panose="020B0503020204020204" pitchFamily="34" charset="-122"/>
              </a:rPr>
              <a:t>年全国消防宣传月</a:t>
            </a:r>
            <a:endParaRPr lang="zh-CN" altLang="en-US" sz="4800" b="1" dirty="0">
              <a:solidFill>
                <a:schemeClr val="accent1"/>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1829435" y="2495550"/>
            <a:ext cx="54864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2200910" y="2571750"/>
            <a:ext cx="4558665" cy="398780"/>
          </a:xfrm>
          <a:prstGeom prst="rect">
            <a:avLst/>
          </a:prstGeom>
          <a:noFill/>
        </p:spPr>
        <p:txBody>
          <a:bodyPr wrap="square" rtlCol="0">
            <a:spAutoFit/>
          </a:bodyPr>
          <a:p>
            <a:r>
              <a:rPr lang="zh-CN" altLang="en-US" sz="2000" b="1" dirty="0">
                <a:solidFill>
                  <a:schemeClr val="accent1"/>
                </a:solidFill>
                <a:latin typeface="微软雅黑" panose="020B0503020204020204" pitchFamily="34" charset="-122"/>
                <a:ea typeface="微软雅黑" panose="020B0503020204020204" pitchFamily="34" charset="-122"/>
              </a:rPr>
              <a:t>全民消防、生命至上</a:t>
            </a:r>
            <a:r>
              <a:rPr lang="en-US" altLang="zh-CN" sz="2000" b="1" dirty="0">
                <a:solidFill>
                  <a:schemeClr val="accent1"/>
                </a:solidFill>
                <a:latin typeface="微软雅黑" panose="020B0503020204020204" pitchFamily="34" charset="-122"/>
                <a:ea typeface="微软雅黑" panose="020B0503020204020204" pitchFamily="34" charset="-122"/>
              </a:rPr>
              <a:t>——</a:t>
            </a:r>
            <a:r>
              <a:rPr lang="zh-CN" altLang="en-US" sz="2000" b="1" dirty="0">
                <a:solidFill>
                  <a:schemeClr val="accent1"/>
                </a:solidFill>
                <a:latin typeface="微软雅黑" panose="020B0503020204020204" pitchFamily="34" charset="-122"/>
                <a:ea typeface="微软雅黑" panose="020B0503020204020204" pitchFamily="34" charset="-122"/>
              </a:rPr>
              <a:t>安全用火用电</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3822065" y="3335020"/>
            <a:ext cx="1502410" cy="368300"/>
          </a:xfrm>
          <a:prstGeom prst="rect">
            <a:avLst/>
          </a:prstGeom>
          <a:noFill/>
        </p:spPr>
        <p:txBody>
          <a:bodyPr wrap="square" rtlCol="0">
            <a:spAutoFit/>
          </a:bodyPr>
          <a:p>
            <a:pPr algn="l">
              <a:buClrTx/>
              <a:buSzTx/>
              <a:buFontTx/>
            </a:pPr>
            <a:r>
              <a:rPr lang="zh-CN" altLang="en-US" b="1" dirty="0">
                <a:solidFill>
                  <a:schemeClr val="accent1"/>
                </a:solidFill>
                <a:latin typeface="微软雅黑" panose="020B0503020204020204" pitchFamily="34" charset="-122"/>
                <a:ea typeface="微软雅黑" panose="020B0503020204020204" pitchFamily="34" charset="-122"/>
              </a:rPr>
              <a:t>202</a:t>
            </a:r>
            <a:r>
              <a:rPr lang="en-US" altLang="zh-CN" b="1" dirty="0">
                <a:solidFill>
                  <a:schemeClr val="accent1"/>
                </a:solidFill>
                <a:latin typeface="微软雅黑" panose="020B0503020204020204" pitchFamily="34" charset="-122"/>
                <a:ea typeface="微软雅黑" panose="020B0503020204020204" pitchFamily="34" charset="-122"/>
              </a:rPr>
              <a:t>5</a:t>
            </a:r>
            <a:r>
              <a:rPr lang="zh-CN" altLang="en-US" b="1" dirty="0">
                <a:solidFill>
                  <a:schemeClr val="accent1"/>
                </a:solidFill>
                <a:latin typeface="微软雅黑" panose="020B0503020204020204" pitchFamily="34" charset="-122"/>
                <a:ea typeface="微软雅黑" panose="020B0503020204020204" pitchFamily="34" charset="-122"/>
              </a:rPr>
              <a:t>年11月</a:t>
            </a:r>
            <a:endParaRPr lang="zh-CN" altLang="en-US" b="1" dirty="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by="(-#ppt_w*2)" calcmode="lin" valueType="num">
                                      <p:cBhvr rctx="PPT">
                                        <p:cTn id="7" dur="500" autoRev="1" fill="hold">
                                          <p:stCondLst>
                                            <p:cond delay="0"/>
                                          </p:stCondLst>
                                        </p:cTn>
                                        <p:tgtEl>
                                          <p:spTgt spid="10"/>
                                        </p:tgtEl>
                                        <p:attrNameLst>
                                          <p:attrName>ppt_w</p:attrName>
                                        </p:attrNameLst>
                                      </p:cBhvr>
                                    </p:anim>
                                    <p:anim by="(#ppt_w*0.50)" calcmode="lin" valueType="num">
                                      <p:cBhvr>
                                        <p:cTn id="8" dur="500" decel="50000" autoRev="1" fill="hold">
                                          <p:stCondLst>
                                            <p:cond delay="0"/>
                                          </p:stCondLst>
                                        </p:cTn>
                                        <p:tgtEl>
                                          <p:spTgt spid="10"/>
                                        </p:tgtEl>
                                        <p:attrNameLst>
                                          <p:attrName>ppt_x</p:attrName>
                                        </p:attrNameLst>
                                      </p:cBhvr>
                                    </p:anim>
                                    <p:anim from="(-#ppt_h/2)" to="(#ppt_y)" calcmode="lin" valueType="num">
                                      <p:cBhvr>
                                        <p:cTn id="9" dur="1000" fill="hold">
                                          <p:stCondLst>
                                            <p:cond delay="0"/>
                                          </p:stCondLst>
                                        </p:cTn>
                                        <p:tgtEl>
                                          <p:spTgt spid="10"/>
                                        </p:tgtEl>
                                        <p:attrNameLst>
                                          <p:attrName>ppt_y</p:attrName>
                                        </p:attrNameLst>
                                      </p:cBhvr>
                                    </p:anim>
                                    <p:animRot by="21600000">
                                      <p:cBhvr>
                                        <p:cTn id="10"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2"/>
          <p:cNvPicPr>
            <a:picLocks noChangeAspect="1"/>
          </p:cNvPicPr>
          <p:nvPr/>
        </p:nvPicPr>
        <p:blipFill>
          <a:blip r:embed="rId1"/>
          <a:stretch>
            <a:fillRect/>
          </a:stretch>
        </p:blipFill>
        <p:spPr>
          <a:xfrm>
            <a:off x="2540" y="0"/>
            <a:ext cx="9138285" cy="5143500"/>
          </a:xfrm>
          <a:prstGeom prst="rect">
            <a:avLst/>
          </a:prstGeom>
        </p:spPr>
      </p:pic>
      <p:sp>
        <p:nvSpPr>
          <p:cNvPr id="14" name="文本框 13"/>
          <p:cNvSpPr txBox="1"/>
          <p:nvPr/>
        </p:nvSpPr>
        <p:spPr>
          <a:xfrm>
            <a:off x="1176020" y="895350"/>
            <a:ext cx="6790690" cy="645160"/>
          </a:xfrm>
          <a:prstGeom prst="rect">
            <a:avLst/>
          </a:prstGeom>
          <a:noFill/>
        </p:spPr>
        <p:txBody>
          <a:bodyPr wrap="square" rtlCol="0">
            <a:spAutoFit/>
          </a:bodyPr>
          <a:p>
            <a:r>
              <a:rPr lang="en-US" altLang="zh-CN"/>
              <a:t>2021</a:t>
            </a:r>
            <a:r>
              <a:rPr lang="zh-CN" altLang="en-US"/>
              <a:t>年</a:t>
            </a:r>
            <a:r>
              <a:rPr lang="en-US" altLang="zh-CN"/>
              <a:t>11</a:t>
            </a:r>
            <a:r>
              <a:rPr lang="zh-CN" altLang="en-US"/>
              <a:t>月</a:t>
            </a:r>
            <a:r>
              <a:rPr lang="en-US" altLang="zh-CN"/>
              <a:t>23</a:t>
            </a:r>
            <a:r>
              <a:rPr lang="zh-CN" altLang="en-US"/>
              <a:t>日下午</a:t>
            </a:r>
            <a:r>
              <a:rPr lang="en-US" altLang="zh-CN"/>
              <a:t>2</a:t>
            </a:r>
            <a:r>
              <a:rPr lang="zh-CN" altLang="en-US"/>
              <a:t>：</a:t>
            </a:r>
            <a:r>
              <a:rPr lang="en-US" altLang="zh-CN"/>
              <a:t>50</a:t>
            </a:r>
            <a:r>
              <a:rPr lang="zh-CN" altLang="en-US"/>
              <a:t>分左右，中南高校</a:t>
            </a:r>
            <a:r>
              <a:rPr lang="en-US" altLang="zh-CN"/>
              <a:t>13</a:t>
            </a:r>
            <a:r>
              <a:rPr lang="zh-CN" altLang="en-US"/>
              <a:t>栋</a:t>
            </a:r>
            <a:r>
              <a:rPr lang="en-US" altLang="zh-CN"/>
              <a:t>2</a:t>
            </a:r>
            <a:r>
              <a:rPr lang="zh-CN" altLang="en-US"/>
              <a:t>楼一栋寝室起火，起火缘由是使用违规电器，所幸没有人员</a:t>
            </a:r>
            <a:r>
              <a:rPr lang="zh-CN" altLang="en-US"/>
              <a:t>伤亡</a:t>
            </a:r>
            <a:endParaRPr lang="zh-CN" altLang="en-US"/>
          </a:p>
        </p:txBody>
      </p:sp>
      <p:pic>
        <p:nvPicPr>
          <p:cNvPr id="15" name="图片 14" descr="C:\Users\赵\Desktop\1.jpg1"/>
          <p:cNvPicPr>
            <a:picLocks noChangeAspect="1"/>
          </p:cNvPicPr>
          <p:nvPr/>
        </p:nvPicPr>
        <p:blipFill>
          <a:blip r:embed="rId2"/>
          <a:srcRect/>
          <a:stretch>
            <a:fillRect/>
          </a:stretch>
        </p:blipFill>
        <p:spPr>
          <a:xfrm>
            <a:off x="2456815" y="1657350"/>
            <a:ext cx="3808730" cy="26111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2"/>
          <p:cNvPicPr>
            <a:picLocks noChangeAspect="1"/>
          </p:cNvPicPr>
          <p:nvPr/>
        </p:nvPicPr>
        <p:blipFill>
          <a:blip r:embed="rId1"/>
          <a:stretch>
            <a:fillRect/>
          </a:stretch>
        </p:blipFill>
        <p:spPr>
          <a:xfrm>
            <a:off x="2540" y="0"/>
            <a:ext cx="9138285" cy="5143500"/>
          </a:xfrm>
          <a:prstGeom prst="rect">
            <a:avLst/>
          </a:prstGeom>
        </p:spPr>
      </p:pic>
      <p:sp>
        <p:nvSpPr>
          <p:cNvPr id="14" name="文本框 13"/>
          <p:cNvSpPr txBox="1"/>
          <p:nvPr/>
        </p:nvSpPr>
        <p:spPr>
          <a:xfrm>
            <a:off x="1176020" y="895350"/>
            <a:ext cx="6790690" cy="1198880"/>
          </a:xfrm>
          <a:prstGeom prst="rect">
            <a:avLst/>
          </a:prstGeom>
          <a:noFill/>
        </p:spPr>
        <p:txBody>
          <a:bodyPr wrap="square" rtlCol="0">
            <a:spAutoFit/>
          </a:bodyPr>
          <a:p>
            <a:r>
              <a:rPr lang="en-US" altLang="zh-CN"/>
              <a:t>2021</a:t>
            </a:r>
            <a:r>
              <a:rPr lang="zh-CN" altLang="en-US"/>
              <a:t>年</a:t>
            </a:r>
            <a:r>
              <a:rPr lang="en-US" altLang="zh-CN"/>
              <a:t>11</a:t>
            </a:r>
            <a:r>
              <a:rPr lang="zh-CN" altLang="en-US"/>
              <a:t>月</a:t>
            </a:r>
            <a:r>
              <a:rPr lang="en-US" altLang="zh-CN"/>
              <a:t>14</a:t>
            </a:r>
            <a:r>
              <a:rPr lang="zh-CN" altLang="en-US"/>
              <a:t>日早晨</a:t>
            </a:r>
            <a:r>
              <a:rPr lang="en-US" altLang="zh-CN"/>
              <a:t>6</a:t>
            </a:r>
            <a:r>
              <a:rPr lang="zh-CN" altLang="en-US"/>
              <a:t>时</a:t>
            </a:r>
            <a:r>
              <a:rPr lang="en-US" altLang="zh-CN"/>
              <a:t>10</a:t>
            </a:r>
            <a:r>
              <a:rPr lang="zh-CN" altLang="en-US"/>
              <a:t>分许，上海商学院徐汇校区宿舍楼</a:t>
            </a:r>
            <a:r>
              <a:rPr lang="en-US" altLang="zh-CN"/>
              <a:t>602</a:t>
            </a:r>
            <a:r>
              <a:rPr lang="zh-CN" altLang="en-US"/>
              <a:t>女生寝室失火；慌乱中门打不开，因室内火势过大，</a:t>
            </a:r>
            <a:r>
              <a:rPr lang="en-US" altLang="zh-CN"/>
              <a:t>1</a:t>
            </a:r>
            <a:r>
              <a:rPr lang="zh-CN" altLang="en-US"/>
              <a:t>位女高校生从</a:t>
            </a:r>
            <a:r>
              <a:rPr lang="en-US" altLang="zh-CN"/>
              <a:t>6</a:t>
            </a:r>
            <a:r>
              <a:rPr lang="zh-CN" altLang="en-US"/>
              <a:t>楼寝室阳台跳楼，另</a:t>
            </a:r>
            <a:r>
              <a:rPr lang="en-US" altLang="zh-CN"/>
              <a:t>3</a:t>
            </a:r>
            <a:r>
              <a:rPr lang="zh-CN" altLang="en-US"/>
              <a:t>位跟着跳楼，不幸当场死亡</a:t>
            </a:r>
            <a:endParaRPr lang="zh-CN" altLang="en-US"/>
          </a:p>
          <a:p>
            <a:r>
              <a:rPr lang="zh-CN" altLang="en-US"/>
              <a:t>失火缘由：违规使用</a:t>
            </a:r>
            <a:r>
              <a:rPr lang="en-US" altLang="zh-CN"/>
              <a:t>“</a:t>
            </a:r>
            <a:r>
              <a:rPr lang="zh-CN" altLang="en-US"/>
              <a:t>热得快</a:t>
            </a:r>
            <a:r>
              <a:rPr lang="en-US" altLang="zh-CN"/>
              <a:t>”</a:t>
            </a:r>
            <a:r>
              <a:rPr lang="zh-CN" altLang="en-US"/>
              <a:t>烧水，水烧干引发</a:t>
            </a:r>
            <a:r>
              <a:rPr lang="zh-CN" altLang="en-US"/>
              <a:t>火灾</a:t>
            </a:r>
            <a:endParaRPr lang="zh-CN" altLang="en-US"/>
          </a:p>
        </p:txBody>
      </p:sp>
      <p:pic>
        <p:nvPicPr>
          <p:cNvPr id="15" name="图片 14" descr="C:\Users\赵\Desktop\1.jpg1"/>
          <p:cNvPicPr>
            <a:picLocks noChangeAspect="1"/>
          </p:cNvPicPr>
          <p:nvPr/>
        </p:nvPicPr>
        <p:blipFill>
          <a:blip r:embed="rId2"/>
          <a:srcRect/>
          <a:stretch>
            <a:fillRect/>
          </a:stretch>
        </p:blipFill>
        <p:spPr>
          <a:xfrm>
            <a:off x="2438400" y="2303145"/>
            <a:ext cx="3808730" cy="25387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55650" y="510540"/>
            <a:ext cx="6894195" cy="645160"/>
          </a:xfrm>
          <a:prstGeom prst="rect">
            <a:avLst/>
          </a:prstGeom>
          <a:noFill/>
        </p:spPr>
        <p:txBody>
          <a:bodyPr wrap="square" rtlCol="0">
            <a:spAutoFit/>
          </a:bodyPr>
          <a:p>
            <a:r>
              <a:rPr lang="en-US" altLang="zh-CN"/>
              <a:t>2021</a:t>
            </a:r>
            <a:r>
              <a:rPr lang="zh-CN" altLang="en-US"/>
              <a:t>年</a:t>
            </a:r>
            <a:r>
              <a:rPr lang="en-US" altLang="zh-CN"/>
              <a:t>10</a:t>
            </a:r>
            <a:r>
              <a:rPr lang="zh-CN" altLang="en-US"/>
              <a:t>月</a:t>
            </a:r>
            <a:r>
              <a:rPr lang="en-US" altLang="zh-CN"/>
              <a:t>17</a:t>
            </a:r>
            <a:r>
              <a:rPr lang="zh-CN" altLang="en-US"/>
              <a:t>日，南京传媒学院学生宿舍突发火宅，系违规在宿舍内为平衡车充电导致</a:t>
            </a:r>
            <a:endParaRPr lang="zh-CN" altLang="en-US"/>
          </a:p>
        </p:txBody>
      </p:sp>
      <p:pic>
        <p:nvPicPr>
          <p:cNvPr id="3" name="h264_450k_mp4_SHDongFangHD30000002021112037864623091_aac">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293495" y="1197610"/>
            <a:ext cx="6096000" cy="3429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27050" y="281940"/>
            <a:ext cx="7809230" cy="1225550"/>
          </a:xfrm>
          <a:prstGeom prst="rect">
            <a:avLst/>
          </a:prstGeom>
        </p:spPr>
        <p:txBody>
          <a:bodyPr>
            <a:noAutofit/>
          </a:bodyPr>
          <a:p>
            <a:pPr marL="0" indent="266700">
              <a:spcBef>
                <a:spcPct val="0"/>
              </a:spcBef>
              <a:spcAft>
                <a:spcPct val="0"/>
              </a:spcAft>
            </a:pPr>
            <a:r>
              <a:rPr lang="en-US" altLang="zh-CN" sz="1600" b="1" i="0">
                <a:solidFill>
                  <a:srgbClr val="333333"/>
                </a:solidFill>
                <a:latin typeface="Helvetica Neue"/>
                <a:ea typeface="Helvetica Neue"/>
              </a:rPr>
              <a:t>2024</a:t>
            </a:r>
            <a:r>
              <a:rPr lang="zh-CN" altLang="en-US" sz="1600" b="1" i="0">
                <a:solidFill>
                  <a:srgbClr val="333333"/>
                </a:solidFill>
                <a:latin typeface="Helvetica Neue"/>
                <a:ea typeface="Helvetica Neue"/>
              </a:rPr>
              <a:t>年</a:t>
            </a:r>
            <a:r>
              <a:rPr lang="en-US" altLang="zh-CN" sz="1600" b="1" i="0">
                <a:solidFill>
                  <a:srgbClr val="333333"/>
                </a:solidFill>
                <a:latin typeface="Helvetica Neue"/>
                <a:ea typeface="Helvetica Neue"/>
              </a:rPr>
              <a:t>5</a:t>
            </a:r>
            <a:r>
              <a:rPr lang="zh-CN" altLang="en-US" sz="1600" b="1" i="0">
                <a:solidFill>
                  <a:srgbClr val="333333"/>
                </a:solidFill>
                <a:latin typeface="Helvetica Neue"/>
                <a:ea typeface="Helvetica Neue"/>
              </a:rPr>
              <a:t>月</a:t>
            </a:r>
            <a:r>
              <a:rPr lang="en-US" altLang="zh-CN" sz="1600" b="1" i="0">
                <a:solidFill>
                  <a:srgbClr val="333333"/>
                </a:solidFill>
                <a:latin typeface="Helvetica Neue"/>
                <a:ea typeface="Helvetica Neue"/>
              </a:rPr>
              <a:t>25</a:t>
            </a:r>
            <a:r>
              <a:rPr lang="zh-CN" altLang="en-US" sz="1600" b="1" i="0">
                <a:solidFill>
                  <a:srgbClr val="333333"/>
                </a:solidFill>
                <a:latin typeface="Helvetica Neue"/>
                <a:ea typeface="Helvetica Neue"/>
              </a:rPr>
              <a:t>日</a:t>
            </a:r>
            <a:r>
              <a:rPr lang="en-US" altLang="zh-CN" sz="1600" b="1" i="0">
                <a:solidFill>
                  <a:srgbClr val="333333"/>
                </a:solidFill>
                <a:latin typeface="Helvetica Neue"/>
                <a:ea typeface="Helvetica Neue"/>
              </a:rPr>
              <a:t>6</a:t>
            </a:r>
            <a:r>
              <a:rPr lang="zh-CN" altLang="en-US" sz="1600" b="1" i="0">
                <a:solidFill>
                  <a:srgbClr val="333333"/>
                </a:solidFill>
                <a:latin typeface="Helvetica Neue"/>
                <a:ea typeface="Helvetica Neue"/>
              </a:rPr>
              <a:t>时</a:t>
            </a:r>
            <a:r>
              <a:rPr lang="en-US" altLang="zh-CN" sz="1600" b="1" i="0">
                <a:solidFill>
                  <a:srgbClr val="333333"/>
                </a:solidFill>
                <a:latin typeface="Helvetica Neue"/>
                <a:ea typeface="Helvetica Neue"/>
              </a:rPr>
              <a:t>11</a:t>
            </a:r>
            <a:r>
              <a:rPr lang="zh-CN" altLang="en-US" sz="1600" b="1" i="0">
                <a:solidFill>
                  <a:srgbClr val="333333"/>
                </a:solidFill>
                <a:latin typeface="Helvetica Neue"/>
                <a:ea typeface="Helvetica Neue"/>
              </a:rPr>
              <a:t>分，</a:t>
            </a:r>
            <a:r>
              <a:rPr lang="zh-CN" altLang="en-US" sz="1600" b="1" i="0">
                <a:solidFill>
                  <a:srgbClr val="136EC2"/>
                </a:solidFill>
                <a:latin typeface="Helvetica Neue"/>
                <a:ea typeface="Helvetica Neue"/>
                <a:hlinkClick r:id="rId1"/>
              </a:rPr>
              <a:t>中国传媒大学</a:t>
            </a:r>
            <a:r>
              <a:rPr lang="zh-CN" altLang="en-US" sz="1600" b="1" i="0">
                <a:solidFill>
                  <a:srgbClr val="333333"/>
                </a:solidFill>
                <a:latin typeface="Helvetica Neue"/>
                <a:ea typeface="Helvetica Neue"/>
              </a:rPr>
              <a:t>中蓝学生公寓一期</a:t>
            </a:r>
            <a:r>
              <a:rPr lang="en-US" altLang="zh-CN" sz="1600" b="1" i="0">
                <a:solidFill>
                  <a:srgbClr val="333333"/>
                </a:solidFill>
                <a:latin typeface="Helvetica Neue"/>
                <a:ea typeface="Helvetica Neue"/>
              </a:rPr>
              <a:t>D</a:t>
            </a:r>
            <a:r>
              <a:rPr lang="zh-CN" altLang="en-US" sz="1600" b="1" i="0">
                <a:solidFill>
                  <a:srgbClr val="333333"/>
                </a:solidFill>
                <a:latin typeface="Helvetica Neue"/>
                <a:ea typeface="Helvetica Neue"/>
              </a:rPr>
              <a:t>区一层某宿舍因烟感器触发警报，校消防及安保人员迅速抵达现场并报警。朝阳消防接警后</a:t>
            </a:r>
            <a:r>
              <a:rPr lang="en-US" altLang="zh-CN" sz="1600" b="1" i="0">
                <a:solidFill>
                  <a:srgbClr val="333333"/>
                </a:solidFill>
                <a:latin typeface="Helvetica Neue"/>
                <a:ea typeface="Helvetica Neue"/>
              </a:rPr>
              <a:t>6</a:t>
            </a:r>
            <a:r>
              <a:rPr lang="zh-CN" altLang="en-US" sz="1600" b="1" i="0">
                <a:solidFill>
                  <a:srgbClr val="333333"/>
                </a:solidFill>
                <a:latin typeface="Helvetica Neue"/>
                <a:ea typeface="Helvetica Neue"/>
              </a:rPr>
              <a:t>时</a:t>
            </a:r>
            <a:r>
              <a:rPr lang="en-US" altLang="zh-CN" sz="1600" b="1" i="0">
                <a:solidFill>
                  <a:srgbClr val="333333"/>
                </a:solidFill>
                <a:latin typeface="Helvetica Neue"/>
                <a:ea typeface="Helvetica Neue"/>
              </a:rPr>
              <a:t>39</a:t>
            </a:r>
            <a:r>
              <a:rPr lang="zh-CN" altLang="en-US" sz="1600" b="1" i="0">
                <a:solidFill>
                  <a:srgbClr val="333333"/>
                </a:solidFill>
                <a:latin typeface="Helvetica Neue"/>
                <a:ea typeface="Helvetica Neue"/>
              </a:rPr>
              <a:t>分扑灭明火，初步核查显示事故疑似由充电宝引发。</a:t>
            </a:r>
            <a:endParaRPr lang="zh-CN" altLang="en-US" sz="1600" b="1" i="0">
              <a:solidFill>
                <a:srgbClr val="333333"/>
              </a:solidFill>
              <a:latin typeface="Helvetica Neue"/>
              <a:ea typeface="Helvetica Neue"/>
            </a:endParaRPr>
          </a:p>
        </p:txBody>
      </p:sp>
      <p:pic>
        <p:nvPicPr>
          <p:cNvPr id="3" name="图片 2"/>
          <p:cNvPicPr/>
          <p:nvPr/>
        </p:nvPicPr>
        <p:blipFill>
          <a:blip r:embed="rId2"/>
          <a:stretch>
            <a:fillRect/>
          </a:stretch>
        </p:blipFill>
        <p:spPr>
          <a:xfrm>
            <a:off x="1976755" y="1197610"/>
            <a:ext cx="5631815" cy="37001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84885" y="281940"/>
            <a:ext cx="7053580" cy="920750"/>
          </a:xfrm>
          <a:prstGeom prst="rect">
            <a:avLst/>
          </a:prstGeom>
        </p:spPr>
        <p:txBody>
          <a:bodyPr>
            <a:noAutofit/>
          </a:bodyPr>
          <a:p>
            <a:pPr marL="0" indent="323850" algn="just"/>
            <a:r>
              <a:rPr lang="en-US" altLang="zh-CN" sz="1600" b="0" i="0">
                <a:solidFill>
                  <a:srgbClr val="333333"/>
                </a:solidFill>
                <a:latin typeface="方正兰亭黑简体" panose="02000000000000000000" charset="-122"/>
                <a:ea typeface="方正兰亭黑简体" panose="02000000000000000000" charset="-122"/>
              </a:rPr>
              <a:t>2024</a:t>
            </a:r>
            <a:r>
              <a:rPr lang="zh-CN" altLang="en-US" sz="1600" b="0" i="0">
                <a:solidFill>
                  <a:srgbClr val="333333"/>
                </a:solidFill>
                <a:latin typeface="方正兰亭黑简体" panose="02000000000000000000" charset="-122"/>
                <a:ea typeface="方正兰亭黑简体" panose="02000000000000000000" charset="-122"/>
              </a:rPr>
              <a:t>年</a:t>
            </a:r>
            <a:r>
              <a:rPr lang="en-US" altLang="zh-CN" sz="1600" b="0" i="0">
                <a:solidFill>
                  <a:srgbClr val="333333"/>
                </a:solidFill>
                <a:latin typeface="方正兰亭黑简体" panose="02000000000000000000" charset="-122"/>
                <a:ea typeface="方正兰亭黑简体" panose="02000000000000000000" charset="-122"/>
              </a:rPr>
              <a:t>4</a:t>
            </a:r>
            <a:r>
              <a:rPr lang="zh-CN" altLang="en-US" sz="1600" b="0" i="0">
                <a:solidFill>
                  <a:srgbClr val="333333"/>
                </a:solidFill>
                <a:latin typeface="方正兰亭黑简体" panose="02000000000000000000" charset="-122"/>
                <a:ea typeface="方正兰亭黑简体" panose="02000000000000000000" charset="-122"/>
              </a:rPr>
              <a:t>月</a:t>
            </a:r>
            <a:r>
              <a:rPr lang="en-US" altLang="zh-CN" sz="1600" b="0" i="0">
                <a:solidFill>
                  <a:srgbClr val="333333"/>
                </a:solidFill>
                <a:latin typeface="方正兰亭黑简体" panose="02000000000000000000" charset="-122"/>
                <a:ea typeface="方正兰亭黑简体" panose="02000000000000000000" charset="-122"/>
              </a:rPr>
              <a:t>17</a:t>
            </a:r>
            <a:r>
              <a:rPr lang="zh-CN" altLang="en-US" sz="1600" b="0" i="0">
                <a:solidFill>
                  <a:srgbClr val="333333"/>
                </a:solidFill>
                <a:latin typeface="方正兰亭黑简体" panose="02000000000000000000" charset="-122"/>
                <a:ea typeface="方正兰亭黑简体" panose="02000000000000000000" charset="-122"/>
              </a:rPr>
              <a:t>日，江苏省无锡</a:t>
            </a:r>
            <a:r>
              <a:rPr lang="en-US" altLang="zh-CN" sz="1600" b="0" i="0">
                <a:solidFill>
                  <a:srgbClr val="333333"/>
                </a:solidFill>
                <a:latin typeface="方正兰亭黑简体" panose="02000000000000000000" charset="-122"/>
                <a:ea typeface="方正兰亭黑简体" panose="02000000000000000000" charset="-122"/>
              </a:rPr>
              <a:t>XX</a:t>
            </a:r>
            <a:r>
              <a:rPr lang="zh-CN" altLang="en-US" sz="1600" b="0" i="0">
                <a:solidFill>
                  <a:srgbClr val="333333"/>
                </a:solidFill>
                <a:latin typeface="方正兰亭黑简体" panose="02000000000000000000" charset="-122"/>
                <a:ea typeface="方正兰亭黑简体" panose="02000000000000000000" charset="-122"/>
              </a:rPr>
              <a:t>职业技术学院一宿舍起火，一个床位的被子被烧毁，所幸无人员伤亡。据初步调查，火灾原因为学生的充电宝自燃引发火灾。</a:t>
            </a:r>
            <a:endParaRPr lang="zh-CN" altLang="en-US" sz="1600" b="0" i="0">
              <a:solidFill>
                <a:srgbClr val="333333"/>
              </a:solidFill>
              <a:latin typeface="方正兰亭黑简体" panose="02000000000000000000" charset="-122"/>
              <a:ea typeface="方正兰亭黑简体" panose="02000000000000000000" charset="-122"/>
            </a:endParaRPr>
          </a:p>
        </p:txBody>
      </p:sp>
      <p:pic>
        <p:nvPicPr>
          <p:cNvPr id="3" name="图片 2"/>
          <p:cNvPicPr/>
          <p:nvPr/>
        </p:nvPicPr>
        <p:blipFill>
          <a:blip r:embed="rId1"/>
          <a:stretch>
            <a:fillRect/>
          </a:stretch>
        </p:blipFill>
        <p:spPr>
          <a:xfrm>
            <a:off x="1366520" y="1121410"/>
            <a:ext cx="6058535" cy="36125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31850" y="281940"/>
            <a:ext cx="6552565" cy="1301115"/>
          </a:xfrm>
          <a:prstGeom prst="rect">
            <a:avLst/>
          </a:prstGeom>
        </p:spPr>
        <p:txBody>
          <a:bodyPr>
            <a:noAutofit/>
          </a:bodyPr>
          <a:p>
            <a:r>
              <a:rPr lang="en-US" altLang="zh-CN" sz="1600"/>
              <a:t>2021</a:t>
            </a:r>
            <a:r>
              <a:rPr lang="zh-CN" altLang="en-US" sz="1600"/>
              <a:t>年</a:t>
            </a:r>
            <a:r>
              <a:rPr lang="en-US" altLang="zh-CN" sz="1600"/>
              <a:t>3</a:t>
            </a:r>
            <a:r>
              <a:rPr lang="zh-CN" altLang="en-US" sz="1600"/>
              <a:t>月</a:t>
            </a:r>
            <a:r>
              <a:rPr lang="en-US" altLang="zh-CN" sz="1600"/>
              <a:t>19</a:t>
            </a:r>
            <a:r>
              <a:rPr lang="zh-CN" altLang="en-US" sz="1600"/>
              <a:t>日下午４点左右，某高校</a:t>
            </a:r>
            <a:r>
              <a:rPr lang="en-US" altLang="zh-CN" sz="1600"/>
              <a:t>3</a:t>
            </a:r>
            <a:r>
              <a:rPr lang="zh-CN" altLang="en-US" sz="1600"/>
              <a:t>号男生宿舍楼突然起火，猛烈的大火很快将整间宿舍烧个精光，所幸没有人员受伤。据调查，这个宿舍存在着私拉电线的现象，当天下午宿舍内的电脑又一直没关，电脑发热引发了火灾。</a:t>
            </a:r>
            <a:endParaRPr lang="zh-CN" altLang="en-US" sz="1600"/>
          </a:p>
        </p:txBody>
      </p:sp>
      <p:pic>
        <p:nvPicPr>
          <p:cNvPr id="4" name="图片 3"/>
          <p:cNvPicPr>
            <a:picLocks noChangeAspect="1"/>
          </p:cNvPicPr>
          <p:nvPr/>
        </p:nvPicPr>
        <p:blipFill>
          <a:blip r:embed="rId1"/>
          <a:stretch>
            <a:fillRect/>
          </a:stretch>
        </p:blipFill>
        <p:spPr>
          <a:xfrm>
            <a:off x="2129790" y="1350645"/>
            <a:ext cx="4845050" cy="36264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37285" y="434340"/>
            <a:ext cx="6817360" cy="1240155"/>
          </a:xfrm>
          <a:prstGeom prst="rect">
            <a:avLst/>
          </a:prstGeom>
        </p:spPr>
        <p:txBody>
          <a:bodyPr>
            <a:noAutofit/>
          </a:bodyPr>
          <a:p>
            <a:r>
              <a:rPr lang="en-US" altLang="zh-CN" sz="1600"/>
              <a:t>2024</a:t>
            </a:r>
            <a:r>
              <a:rPr lang="zh-CN" altLang="en-US" sz="1600"/>
              <a:t>年</a:t>
            </a:r>
            <a:r>
              <a:rPr lang="en-US" altLang="zh-CN" sz="1600"/>
              <a:t>11</a:t>
            </a:r>
            <a:r>
              <a:rPr lang="zh-CN" altLang="en-US" sz="1600"/>
              <a:t>月</a:t>
            </a:r>
            <a:r>
              <a:rPr lang="en-US" altLang="zh-CN" sz="1600"/>
              <a:t>8</a:t>
            </a:r>
            <a:r>
              <a:rPr lang="zh-CN" altLang="en-US" sz="1600"/>
              <a:t>日，广东省东莞市一高校宿舍楼一楼突然发生火灾，爆燃冲起很高的火焰，据了解是电动自行车引发的火灾，消防救援人员第一时间赶到现场灭火，所幸无人员受伤。</a:t>
            </a:r>
            <a:endParaRPr lang="zh-CN" altLang="en-US" sz="1600"/>
          </a:p>
        </p:txBody>
      </p:sp>
      <p:pic>
        <p:nvPicPr>
          <p:cNvPr id="3" name="图片 2"/>
          <p:cNvPicPr>
            <a:picLocks noChangeAspect="1"/>
          </p:cNvPicPr>
          <p:nvPr/>
        </p:nvPicPr>
        <p:blipFill>
          <a:blip r:embed="rId1"/>
          <a:stretch>
            <a:fillRect/>
          </a:stretch>
        </p:blipFill>
        <p:spPr>
          <a:xfrm>
            <a:off x="2587625" y="1273810"/>
            <a:ext cx="5078730" cy="38093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2"/>
          <p:cNvPicPr>
            <a:picLocks noChangeAspect="1"/>
          </p:cNvPicPr>
          <p:nvPr/>
        </p:nvPicPr>
        <p:blipFill>
          <a:blip r:embed="rId1"/>
          <a:stretch>
            <a:fillRect/>
          </a:stretch>
        </p:blipFill>
        <p:spPr>
          <a:xfrm>
            <a:off x="2540" y="0"/>
            <a:ext cx="9138285" cy="5143500"/>
          </a:xfrm>
          <a:prstGeom prst="rect">
            <a:avLst/>
          </a:prstGeom>
        </p:spPr>
      </p:pic>
      <p:sp>
        <p:nvSpPr>
          <p:cNvPr id="14" name="文本框 13"/>
          <p:cNvSpPr txBox="1"/>
          <p:nvPr/>
        </p:nvSpPr>
        <p:spPr>
          <a:xfrm>
            <a:off x="152400" y="666750"/>
            <a:ext cx="8968105" cy="4184650"/>
          </a:xfrm>
          <a:prstGeom prst="rect">
            <a:avLst/>
          </a:prstGeom>
          <a:noFill/>
        </p:spPr>
        <p:txBody>
          <a:bodyPr wrap="square" rtlCol="0">
            <a:spAutoFit/>
          </a:bodyPr>
          <a:p>
            <a:r>
              <a:rPr sz="1400">
                <a:latin typeface="微软雅黑" panose="020B0503020204020204" pitchFamily="34" charset="-122"/>
                <a:ea typeface="微软雅黑" panose="020B0503020204020204" pitchFamily="34" charset="-122"/>
                <a:cs typeface="微软雅黑" panose="020B0503020204020204" pitchFamily="34" charset="-122"/>
              </a:rPr>
              <a:t>东北高校</a:t>
            </a:r>
            <a:r>
              <a:rPr lang="en-US" sz="1400">
                <a:latin typeface="微软雅黑" panose="020B0503020204020204" pitchFamily="34" charset="-122"/>
                <a:ea typeface="微软雅黑" panose="020B0503020204020204" pitchFamily="34" charset="-122"/>
                <a:cs typeface="微软雅黑" panose="020B0503020204020204" pitchFamily="34" charset="-122"/>
              </a:rPr>
              <a:t>——</a:t>
            </a:r>
            <a:r>
              <a:rPr sz="1400">
                <a:latin typeface="微软雅黑" panose="020B0503020204020204" pitchFamily="34" charset="-122"/>
                <a:ea typeface="微软雅黑" panose="020B0503020204020204" pitchFamily="34" charset="-122"/>
                <a:cs typeface="微软雅黑" panose="020B0503020204020204" pitchFamily="34" charset="-122"/>
              </a:rPr>
              <a:t>1000多名女生凌晨逃</a:t>
            </a:r>
            <a:endParaRPr sz="1400">
              <a:latin typeface="微软雅黑" panose="020B0503020204020204" pitchFamily="34" charset="-122"/>
              <a:ea typeface="微软雅黑" panose="020B0503020204020204" pitchFamily="34" charset="-122"/>
              <a:cs typeface="微软雅黑" panose="020B0503020204020204" pitchFamily="34" charset="-122"/>
            </a:endParaRPr>
          </a:p>
          <a:p>
            <a:r>
              <a:rPr sz="1400">
                <a:latin typeface="微软雅黑" panose="020B0503020204020204" pitchFamily="34" charset="-122"/>
                <a:ea typeface="微软雅黑" panose="020B0503020204020204" pitchFamily="34" charset="-122"/>
                <a:cs typeface="微软雅黑" panose="020B0503020204020204" pitchFamily="34" charset="-122"/>
              </a:rPr>
              <a:t>2003年23日5时40分左右，东北高校4号女生宿舍219室突发大火；火灾的缘由为219寝室内仅同学用“热得快”烧水，因晚上突然停电，她只好从水壶中拔下“热得快”放到床上，但忘了切断电源；早晨，她醒来后发觉床上的“热得快”</a:t>
            </a:r>
            <a:endParaRPr sz="1400">
              <a:latin typeface="微软雅黑" panose="020B0503020204020204" pitchFamily="34" charset="-122"/>
              <a:ea typeface="微软雅黑" panose="020B0503020204020204" pitchFamily="34" charset="-122"/>
              <a:cs typeface="微软雅黑" panose="020B0503020204020204" pitchFamily="34" charset="-122"/>
            </a:endParaRPr>
          </a:p>
          <a:p>
            <a:r>
              <a:rPr sz="1400">
                <a:latin typeface="微软雅黑" panose="020B0503020204020204" pitchFamily="34" charset="-122"/>
                <a:ea typeface="微软雅黑" panose="020B0503020204020204" pitchFamily="34" charset="-122"/>
                <a:cs typeface="微软雅黑" panose="020B0503020204020204" pitchFamily="34" charset="-122"/>
              </a:rPr>
              <a:t>已经将床铺引着，慌张之下，四处敲门喊醒其他寝室的同学；由于这名女生逃命时打开了寝室的门，结果通风后火势更加猛烈；</a:t>
            </a:r>
            <a:endParaRPr sz="1400">
              <a:latin typeface="微软雅黑" panose="020B0503020204020204" pitchFamily="34" charset="-122"/>
              <a:ea typeface="微软雅黑" panose="020B0503020204020204" pitchFamily="34" charset="-122"/>
              <a:cs typeface="微软雅黑" panose="020B0503020204020204" pitchFamily="34" charset="-122"/>
            </a:endParaRPr>
          </a:p>
          <a:p>
            <a:r>
              <a:rPr sz="1400">
                <a:latin typeface="微软雅黑" panose="020B0503020204020204" pitchFamily="34" charset="-122"/>
                <a:ea typeface="微软雅黑" panose="020B0503020204020204" pitchFamily="34" charset="-122"/>
                <a:cs typeface="微软雅黑" panose="020B0503020204020204" pitchFamily="34" charset="-122"/>
              </a:rPr>
              <a:t>武汉高校</a:t>
            </a:r>
            <a:r>
              <a:rPr lang="en-US" sz="1400">
                <a:latin typeface="微软雅黑" panose="020B0503020204020204" pitchFamily="34" charset="-122"/>
                <a:ea typeface="微软雅黑" panose="020B0503020204020204" pitchFamily="34" charset="-122"/>
                <a:cs typeface="微软雅黑" panose="020B0503020204020204" pitchFamily="34" charset="-122"/>
              </a:rPr>
              <a:t>——</a:t>
            </a:r>
            <a:r>
              <a:rPr sz="1400">
                <a:latin typeface="微软雅黑" panose="020B0503020204020204" pitchFamily="34" charset="-122"/>
                <a:ea typeface="微软雅黑" panose="020B0503020204020204" pitchFamily="34" charset="-122"/>
                <a:cs typeface="微软雅黑" panose="020B0503020204020204" pitchFamily="34" charset="-122"/>
              </a:rPr>
              <a:t>3楼只剩下断壁残坦</a:t>
            </a:r>
            <a:endParaRPr sz="1400">
              <a:latin typeface="微软雅黑" panose="020B0503020204020204" pitchFamily="34" charset="-122"/>
              <a:ea typeface="微软雅黑" panose="020B0503020204020204" pitchFamily="34" charset="-122"/>
              <a:cs typeface="微软雅黑" panose="020B0503020204020204" pitchFamily="34" charset="-122"/>
            </a:endParaRPr>
          </a:p>
          <a:p>
            <a:r>
              <a:rPr sz="1400">
                <a:latin typeface="微软雅黑" panose="020B0503020204020204" pitchFamily="34" charset="-122"/>
                <a:ea typeface="微软雅黑" panose="020B0503020204020204" pitchFamily="34" charset="-122"/>
                <a:cs typeface="微软雅黑" panose="020B0503020204020204" pitchFamily="34" charset="-122"/>
              </a:rPr>
              <a:t>2003年2月20日凌晨5时，武汉高校测绘校区一男生宿舍4栋三楼一寝室突发大火，火借风勢瞬时吞噬了整个三楼22间寝室；7时10分，大火基本被扑灭，3楼烧得只剩下断壁残垣；</a:t>
            </a:r>
            <a:endParaRPr sz="1400">
              <a:latin typeface="微软雅黑" panose="020B0503020204020204" pitchFamily="34" charset="-122"/>
              <a:ea typeface="微软雅黑" panose="020B0503020204020204" pitchFamily="34" charset="-122"/>
              <a:cs typeface="微软雅黑" panose="020B0503020204020204" pitchFamily="34" charset="-122"/>
            </a:endParaRPr>
          </a:p>
          <a:p>
            <a:r>
              <a:rPr sz="1400">
                <a:latin typeface="微软雅黑" panose="020B0503020204020204" pitchFamily="34" charset="-122"/>
                <a:ea typeface="微软雅黑" panose="020B0503020204020204" pitchFamily="34" charset="-122"/>
                <a:cs typeface="微软雅黑" panose="020B0503020204020204" pitchFamily="34" charset="-122"/>
              </a:rPr>
              <a:t>济南某医学院</a:t>
            </a:r>
            <a:r>
              <a:rPr lang="en-US" sz="1400">
                <a:latin typeface="微软雅黑" panose="020B0503020204020204" pitchFamily="34" charset="-122"/>
                <a:ea typeface="微软雅黑" panose="020B0503020204020204" pitchFamily="34" charset="-122"/>
                <a:cs typeface="微软雅黑" panose="020B0503020204020204" pitchFamily="34" charset="-122"/>
              </a:rPr>
              <a:t>——</a:t>
            </a:r>
            <a:r>
              <a:rPr sz="1400">
                <a:latin typeface="微软雅黑" panose="020B0503020204020204" pitchFamily="34" charset="-122"/>
                <a:ea typeface="微软雅黑" panose="020B0503020204020204" pitchFamily="34" charset="-122"/>
                <a:cs typeface="微软雅黑" panose="020B0503020204020204" pitchFamily="34" charset="-122"/>
              </a:rPr>
              <a:t>5人死</a:t>
            </a:r>
            <a:endParaRPr sz="1400">
              <a:latin typeface="微软雅黑" panose="020B0503020204020204" pitchFamily="34" charset="-122"/>
              <a:ea typeface="微软雅黑" panose="020B0503020204020204" pitchFamily="34" charset="-122"/>
              <a:cs typeface="微软雅黑" panose="020B0503020204020204" pitchFamily="34" charset="-122"/>
            </a:endParaRPr>
          </a:p>
          <a:p>
            <a:r>
              <a:rPr sz="1400">
                <a:latin typeface="微软雅黑" panose="020B0503020204020204" pitchFamily="34" charset="-122"/>
                <a:ea typeface="微软雅黑" panose="020B0503020204020204" pitchFamily="34" charset="-122"/>
                <a:cs typeface="微软雅黑" panose="020B0503020204020204" pitchFamily="34" charset="-122"/>
              </a:rPr>
              <a:t>1998年1月22日凌晨2时，在济南某医院实习的某医学院10名同学，因用电炉不慎起火，烧死5人；</a:t>
            </a:r>
            <a:endParaRPr sz="1400">
              <a:latin typeface="微软雅黑" panose="020B0503020204020204" pitchFamily="34" charset="-122"/>
              <a:ea typeface="微软雅黑" panose="020B0503020204020204" pitchFamily="34" charset="-122"/>
              <a:cs typeface="微软雅黑" panose="020B0503020204020204" pitchFamily="34" charset="-122"/>
            </a:endParaRPr>
          </a:p>
          <a:p>
            <a:r>
              <a:rPr sz="1400">
                <a:latin typeface="微软雅黑" panose="020B0503020204020204" pitchFamily="34" charset="-122"/>
                <a:ea typeface="微软雅黑" panose="020B0503020204020204" pitchFamily="34" charset="-122"/>
                <a:cs typeface="微软雅黑" panose="020B0503020204020204" pitchFamily="34" charset="-122"/>
              </a:rPr>
              <a:t>其他</a:t>
            </a:r>
            <a:r>
              <a:rPr lang="en-US" sz="1400">
                <a:latin typeface="微软雅黑" panose="020B0503020204020204" pitchFamily="34" charset="-122"/>
                <a:ea typeface="微软雅黑" panose="020B0503020204020204" pitchFamily="34" charset="-122"/>
                <a:cs typeface="微软雅黑" panose="020B0503020204020204" pitchFamily="34" charset="-122"/>
              </a:rPr>
              <a:t>6</a:t>
            </a:r>
            <a:r>
              <a:rPr sz="1400">
                <a:latin typeface="微软雅黑" panose="020B0503020204020204" pitchFamily="34" charset="-122"/>
                <a:ea typeface="微软雅黑" panose="020B0503020204020204" pitchFamily="34" charset="-122"/>
                <a:cs typeface="微软雅黑" panose="020B0503020204020204" pitchFamily="34" charset="-122"/>
              </a:rPr>
              <a:t>起火灾</a:t>
            </a:r>
            <a:r>
              <a:rPr lang="en-US" sz="1400">
                <a:latin typeface="微软雅黑" panose="020B0503020204020204" pitchFamily="34" charset="-122"/>
                <a:ea typeface="微软雅黑" panose="020B0503020204020204" pitchFamily="34" charset="-122"/>
                <a:cs typeface="微软雅黑" panose="020B0503020204020204" pitchFamily="34" charset="-122"/>
              </a:rPr>
              <a:t>——</a:t>
            </a:r>
            <a:r>
              <a:rPr sz="1400">
                <a:latin typeface="微软雅黑" panose="020B0503020204020204" pitchFamily="34" charset="-122"/>
                <a:ea typeface="微软雅黑" panose="020B0503020204020204" pitchFamily="34" charset="-122"/>
                <a:cs typeface="微软雅黑" panose="020B0503020204020204" pitchFamily="34" charset="-122"/>
              </a:rPr>
              <a:t>个人物品被付之一炬</a:t>
            </a:r>
            <a:endParaRPr sz="1400">
              <a:latin typeface="微软雅黑" panose="020B0503020204020204" pitchFamily="34" charset="-122"/>
              <a:ea typeface="微软雅黑" panose="020B0503020204020204" pitchFamily="34" charset="-122"/>
              <a:cs typeface="微软雅黑" panose="020B0503020204020204" pitchFamily="34" charset="-122"/>
            </a:endParaRPr>
          </a:p>
          <a:p>
            <a:r>
              <a:rPr sz="1400">
                <a:latin typeface="微软雅黑" panose="020B0503020204020204" pitchFamily="34" charset="-122"/>
                <a:ea typeface="微软雅黑" panose="020B0503020204020204" pitchFamily="34" charset="-122"/>
                <a:cs typeface="微软雅黑" panose="020B0503020204020204" pitchFamily="34" charset="-122"/>
              </a:rPr>
              <a:t>2003年12月2日早上6时49分，北京交通高校18号楼6层一</a:t>
            </a:r>
            <a:r>
              <a:rPr lang="zh-CN" sz="1400">
                <a:latin typeface="微软雅黑" panose="020B0503020204020204" pitchFamily="34" charset="-122"/>
                <a:ea typeface="微软雅黑" panose="020B0503020204020204" pitchFamily="34" charset="-122"/>
                <a:cs typeface="微软雅黑" panose="020B0503020204020204" pitchFamily="34" charset="-122"/>
              </a:rPr>
              <a:t>学生</a:t>
            </a:r>
            <a:r>
              <a:rPr sz="1400">
                <a:latin typeface="微软雅黑" panose="020B0503020204020204" pitchFamily="34" charset="-122"/>
                <a:ea typeface="微软雅黑" panose="020B0503020204020204" pitchFamily="34" charset="-122"/>
                <a:cs typeface="微软雅黑" panose="020B0503020204020204" pitchFamily="34" charset="-122"/>
              </a:rPr>
              <a:t>宿舍发生火灾；起火缘由是同学使用“热得快”将水烧干所致；据介绍，此次火灾共烧毁4张床，4床被褥和一些日用品等；</a:t>
            </a:r>
            <a:endParaRPr sz="1400">
              <a:latin typeface="微软雅黑" panose="020B0503020204020204" pitchFamily="34" charset="-122"/>
              <a:ea typeface="微软雅黑" panose="020B0503020204020204" pitchFamily="34" charset="-122"/>
              <a:cs typeface="微软雅黑" panose="020B0503020204020204" pitchFamily="34" charset="-122"/>
            </a:endParaRPr>
          </a:p>
          <a:p>
            <a:r>
              <a:rPr sz="1400">
                <a:latin typeface="微软雅黑" panose="020B0503020204020204" pitchFamily="34" charset="-122"/>
                <a:ea typeface="微软雅黑" panose="020B0503020204020204" pitchFamily="34" charset="-122"/>
                <a:cs typeface="微软雅黑" panose="020B0503020204020204" pitchFamily="34" charset="-122"/>
              </a:rPr>
              <a:t>2003年10月3日，北京交通高校</a:t>
            </a:r>
            <a:r>
              <a:rPr lang="zh-CN" sz="1400">
                <a:latin typeface="微软雅黑" panose="020B0503020204020204" pitchFamily="34" charset="-122"/>
                <a:ea typeface="微软雅黑" panose="020B0503020204020204" pitchFamily="34" charset="-122"/>
                <a:cs typeface="微软雅黑" panose="020B0503020204020204" pitchFamily="34" charset="-122"/>
              </a:rPr>
              <a:t>学生</a:t>
            </a:r>
            <a:r>
              <a:rPr sz="1400">
                <a:latin typeface="微软雅黑" panose="020B0503020204020204" pitchFamily="34" charset="-122"/>
                <a:ea typeface="微软雅黑" panose="020B0503020204020204" pitchFamily="34" charset="-122"/>
                <a:cs typeface="微软雅黑" panose="020B0503020204020204" pitchFamily="34" charset="-122"/>
              </a:rPr>
              <a:t>宿舍发生火灾，是由于使用热得快烧水所致；</a:t>
            </a:r>
            <a:endParaRPr sz="1400">
              <a:latin typeface="微软雅黑" panose="020B0503020204020204" pitchFamily="34" charset="-122"/>
              <a:ea typeface="微软雅黑" panose="020B0503020204020204" pitchFamily="34" charset="-122"/>
              <a:cs typeface="微软雅黑" panose="020B0503020204020204" pitchFamily="34" charset="-122"/>
            </a:endParaRPr>
          </a:p>
          <a:p>
            <a:r>
              <a:rPr sz="1400">
                <a:latin typeface="微软雅黑" panose="020B0503020204020204" pitchFamily="34" charset="-122"/>
                <a:ea typeface="微软雅黑" panose="020B0503020204020204" pitchFamily="34" charset="-122"/>
                <a:cs typeface="微软雅黑" panose="020B0503020204020204" pitchFamily="34" charset="-122"/>
              </a:rPr>
              <a:t>2003年2月11日，中心民族高校8号楼</a:t>
            </a:r>
            <a:r>
              <a:rPr lang="zh-CN" sz="1400">
                <a:latin typeface="微软雅黑" panose="020B0503020204020204" pitchFamily="34" charset="-122"/>
                <a:ea typeface="微软雅黑" panose="020B0503020204020204" pitchFamily="34" charset="-122"/>
                <a:cs typeface="微软雅黑" panose="020B0503020204020204" pitchFamily="34" charset="-122"/>
                <a:sym typeface="+mn-ea"/>
              </a:rPr>
              <a:t>学生</a:t>
            </a:r>
            <a:r>
              <a:rPr sz="1400">
                <a:latin typeface="微软雅黑" panose="020B0503020204020204" pitchFamily="34" charset="-122"/>
                <a:ea typeface="微软雅黑" panose="020B0503020204020204" pitchFamily="34" charset="-122"/>
                <a:cs typeface="微软雅黑" panose="020B0503020204020204" pitchFamily="34" charset="-122"/>
              </a:rPr>
              <a:t>宿舍发生火灾，经调查为宿舍内私拉电线所致；</a:t>
            </a:r>
            <a:endParaRPr sz="1400">
              <a:latin typeface="微软雅黑" panose="020B0503020204020204" pitchFamily="34" charset="-122"/>
              <a:ea typeface="微软雅黑" panose="020B0503020204020204" pitchFamily="34" charset="-122"/>
              <a:cs typeface="微软雅黑" panose="020B0503020204020204" pitchFamily="34" charset="-122"/>
            </a:endParaRPr>
          </a:p>
          <a:p>
            <a:r>
              <a:rPr sz="1400">
                <a:latin typeface="微软雅黑" panose="020B0503020204020204" pitchFamily="34" charset="-122"/>
                <a:ea typeface="微软雅黑" panose="020B0503020204020204" pitchFamily="34" charset="-122"/>
                <a:cs typeface="微软雅黑" panose="020B0503020204020204" pitchFamily="34" charset="-122"/>
              </a:rPr>
              <a:t>2002年11月6日，西安联合高校</a:t>
            </a:r>
            <a:r>
              <a:rPr lang="zh-CN" sz="1400">
                <a:latin typeface="微软雅黑" panose="020B0503020204020204" pitchFamily="34" charset="-122"/>
                <a:ea typeface="微软雅黑" panose="020B0503020204020204" pitchFamily="34" charset="-122"/>
                <a:cs typeface="微软雅黑" panose="020B0503020204020204" pitchFamily="34" charset="-122"/>
                <a:sym typeface="+mn-ea"/>
              </a:rPr>
              <a:t>学生</a:t>
            </a:r>
            <a:r>
              <a:rPr sz="1400">
                <a:latin typeface="微软雅黑" panose="020B0503020204020204" pitchFamily="34" charset="-122"/>
                <a:ea typeface="微软雅黑" panose="020B0503020204020204" pitchFamily="34" charset="-122"/>
                <a:cs typeface="微软雅黑" panose="020B0503020204020204" pitchFamily="34" charset="-122"/>
              </a:rPr>
              <a:t>宿舍失火，缘由为使用电炉做饭，明火点燃地上报纸造成火灾；</a:t>
            </a:r>
            <a:endParaRPr sz="1400">
              <a:latin typeface="微软雅黑" panose="020B0503020204020204" pitchFamily="34" charset="-122"/>
              <a:ea typeface="微软雅黑" panose="020B0503020204020204" pitchFamily="34" charset="-122"/>
              <a:cs typeface="微软雅黑" panose="020B0503020204020204" pitchFamily="34" charset="-122"/>
            </a:endParaRPr>
          </a:p>
          <a:p>
            <a:r>
              <a:rPr sz="1400">
                <a:latin typeface="微软雅黑" panose="020B0503020204020204" pitchFamily="34" charset="-122"/>
                <a:ea typeface="微软雅黑" panose="020B0503020204020204" pitchFamily="34" charset="-122"/>
                <a:cs typeface="微软雅黑" panose="020B0503020204020204" pitchFamily="34" charset="-122"/>
              </a:rPr>
              <a:t>2001年12月17日深夜，四川高校东区一座</a:t>
            </a:r>
            <a:r>
              <a:rPr lang="zh-CN" sz="1400">
                <a:latin typeface="微软雅黑" panose="020B0503020204020204" pitchFamily="34" charset="-122"/>
                <a:ea typeface="微软雅黑" panose="020B0503020204020204" pitchFamily="34" charset="-122"/>
                <a:cs typeface="微软雅黑" panose="020B0503020204020204" pitchFamily="34" charset="-122"/>
                <a:sym typeface="+mn-ea"/>
              </a:rPr>
              <a:t>学生</a:t>
            </a:r>
            <a:r>
              <a:rPr sz="1400">
                <a:latin typeface="微软雅黑" panose="020B0503020204020204" pitchFamily="34" charset="-122"/>
                <a:ea typeface="微软雅黑" panose="020B0503020204020204" pitchFamily="34" charset="-122"/>
                <a:cs typeface="微软雅黑" panose="020B0503020204020204" pitchFamily="34" charset="-122"/>
              </a:rPr>
              <a:t>宿舍楼发生火灾；一</a:t>
            </a:r>
            <a:r>
              <a:rPr lang="zh-CN" sz="1400">
                <a:latin typeface="微软雅黑" panose="020B0503020204020204" pitchFamily="34" charset="-122"/>
                <a:ea typeface="微软雅黑" panose="020B0503020204020204" pitchFamily="34" charset="-122"/>
                <a:cs typeface="微软雅黑" panose="020B0503020204020204" pitchFamily="34" charset="-122"/>
              </a:rPr>
              <a:t>学</a:t>
            </a:r>
            <a:r>
              <a:rPr sz="1400">
                <a:latin typeface="微软雅黑" panose="020B0503020204020204" pitchFamily="34" charset="-122"/>
                <a:ea typeface="微软雅黑" panose="020B0503020204020204" pitchFamily="34" charset="-122"/>
                <a:cs typeface="微软雅黑" panose="020B0503020204020204" pitchFamily="34" charset="-122"/>
              </a:rPr>
              <a:t>生寝室内电脑，电视等全部物品全遭焚毁；</a:t>
            </a:r>
            <a:endParaRPr sz="1400">
              <a:latin typeface="微软雅黑" panose="020B0503020204020204" pitchFamily="34" charset="-122"/>
              <a:ea typeface="微软雅黑" panose="020B0503020204020204" pitchFamily="34" charset="-122"/>
              <a:cs typeface="微软雅黑" panose="020B0503020204020204" pitchFamily="34" charset="-122"/>
            </a:endParaRPr>
          </a:p>
          <a:p>
            <a:r>
              <a:rPr sz="1400">
                <a:latin typeface="微软雅黑" panose="020B0503020204020204" pitchFamily="34" charset="-122"/>
                <a:ea typeface="微软雅黑" panose="020B0503020204020204" pitchFamily="34" charset="-122"/>
                <a:cs typeface="微软雅黑" panose="020B0503020204020204" pitchFamily="34" charset="-122"/>
              </a:rPr>
              <a:t>2001年12月17日，四川高校一</a:t>
            </a:r>
            <a:r>
              <a:rPr lang="zh-CN" sz="1400">
                <a:latin typeface="微软雅黑" panose="020B0503020204020204" pitchFamily="34" charset="-122"/>
                <a:ea typeface="微软雅黑" panose="020B0503020204020204" pitchFamily="34" charset="-122"/>
                <a:cs typeface="微软雅黑" panose="020B0503020204020204" pitchFamily="34" charset="-122"/>
              </a:rPr>
              <a:t>学生</a:t>
            </a:r>
            <a:r>
              <a:rPr sz="1400">
                <a:latin typeface="微软雅黑" panose="020B0503020204020204" pitchFamily="34" charset="-122"/>
                <a:ea typeface="微软雅黑" panose="020B0503020204020204" pitchFamily="34" charset="-122"/>
                <a:cs typeface="微软雅黑" panose="020B0503020204020204" pitchFamily="34" charset="-122"/>
              </a:rPr>
              <a:t>宿舍发生火灾，失火缘由为台灯使用时间过长引燃床单；</a:t>
            </a:r>
            <a:endParaRPr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3280410" y="209550"/>
            <a:ext cx="2712085" cy="460375"/>
          </a:xfrm>
          <a:prstGeom prst="rect">
            <a:avLst/>
          </a:prstGeom>
          <a:noFill/>
        </p:spPr>
        <p:txBody>
          <a:bodyPr wrap="square" rtlCol="0">
            <a:spAutoFit/>
          </a:bodyPr>
          <a:p>
            <a:r>
              <a:rPr lang="zh-CN" altLang="en-US" sz="2400"/>
              <a:t>高校其他火灾案例</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28600" y="0"/>
            <a:ext cx="2893060" cy="5143500"/>
          </a:xfrm>
          <a:prstGeom prst="rect">
            <a:avLst/>
          </a:prstGeom>
        </p:spPr>
      </p:pic>
      <p:pic>
        <p:nvPicPr>
          <p:cNvPr id="3" name="图片 2"/>
          <p:cNvPicPr>
            <a:picLocks noChangeAspect="1"/>
          </p:cNvPicPr>
          <p:nvPr/>
        </p:nvPicPr>
        <p:blipFill>
          <a:blip r:embed="rId2"/>
          <a:stretch>
            <a:fillRect/>
          </a:stretch>
        </p:blipFill>
        <p:spPr>
          <a:xfrm>
            <a:off x="3121660" y="0"/>
            <a:ext cx="2893060" cy="5143500"/>
          </a:xfrm>
          <a:prstGeom prst="rect">
            <a:avLst/>
          </a:prstGeom>
        </p:spPr>
      </p:pic>
      <p:pic>
        <p:nvPicPr>
          <p:cNvPr id="4" name="图片 3"/>
          <p:cNvPicPr>
            <a:picLocks noChangeAspect="1"/>
          </p:cNvPicPr>
          <p:nvPr/>
        </p:nvPicPr>
        <p:blipFill>
          <a:blip r:embed="rId3"/>
          <a:stretch>
            <a:fillRect/>
          </a:stretch>
        </p:blipFill>
        <p:spPr>
          <a:xfrm>
            <a:off x="6021705" y="0"/>
            <a:ext cx="289306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28600" y="-23495"/>
            <a:ext cx="2893060" cy="5143500"/>
          </a:xfrm>
          <a:prstGeom prst="rect">
            <a:avLst/>
          </a:prstGeom>
        </p:spPr>
      </p:pic>
      <p:pic>
        <p:nvPicPr>
          <p:cNvPr id="3" name="图片 2"/>
          <p:cNvPicPr>
            <a:picLocks noChangeAspect="1"/>
          </p:cNvPicPr>
          <p:nvPr/>
        </p:nvPicPr>
        <p:blipFill>
          <a:blip r:embed="rId2"/>
          <a:stretch>
            <a:fillRect/>
          </a:stretch>
        </p:blipFill>
        <p:spPr>
          <a:xfrm>
            <a:off x="3121660" y="0"/>
            <a:ext cx="2893060" cy="5143500"/>
          </a:xfrm>
          <a:prstGeom prst="rect">
            <a:avLst/>
          </a:prstGeom>
        </p:spPr>
      </p:pic>
      <p:pic>
        <p:nvPicPr>
          <p:cNvPr id="4" name="图片 3"/>
          <p:cNvPicPr>
            <a:picLocks noChangeAspect="1"/>
          </p:cNvPicPr>
          <p:nvPr/>
        </p:nvPicPr>
        <p:blipFill>
          <a:blip r:embed="rId3"/>
          <a:stretch>
            <a:fillRect/>
          </a:stretch>
        </p:blipFill>
        <p:spPr>
          <a:xfrm>
            <a:off x="6021705" y="-22860"/>
            <a:ext cx="289306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2"/>
          <p:cNvPicPr>
            <a:picLocks noChangeAspect="1"/>
          </p:cNvPicPr>
          <p:nvPr>
            <p:custDataLst>
              <p:tags r:id="rId1"/>
            </p:custDataLst>
          </p:nvPr>
        </p:nvPicPr>
        <p:blipFill>
          <a:blip r:embed="rId2"/>
          <a:stretch>
            <a:fillRect/>
          </a:stretch>
        </p:blipFill>
        <p:spPr>
          <a:xfrm>
            <a:off x="2540" y="0"/>
            <a:ext cx="9138285" cy="5143500"/>
          </a:xfrm>
          <a:prstGeom prst="rect">
            <a:avLst/>
          </a:prstGeom>
        </p:spPr>
      </p:pic>
      <p:sp>
        <p:nvSpPr>
          <p:cNvPr id="21" name="TextBox 1"/>
          <p:cNvSpPr txBox="1"/>
          <p:nvPr/>
        </p:nvSpPr>
        <p:spPr>
          <a:xfrm flipH="1">
            <a:off x="4892328" y="262542"/>
            <a:ext cx="1570168" cy="1077218"/>
          </a:xfrm>
          <a:prstGeom prst="rect">
            <a:avLst/>
          </a:prstGeom>
          <a:noFill/>
        </p:spPr>
        <p:txBody>
          <a:bodyPr wrap="square" rtlCol="0">
            <a:spAutoFit/>
          </a:bodyPr>
          <a:lstStyle/>
          <a:p>
            <a:r>
              <a:rPr lang="zh-CN" altLang="en-US" sz="4400" b="1" spc="450" smtClean="0">
                <a:solidFill>
                  <a:schemeClr val="accent1"/>
                </a:solidFill>
                <a:latin typeface="+mn-ea"/>
              </a:rPr>
              <a:t>目录</a:t>
            </a:r>
            <a:endParaRPr lang="en-US" altLang="zh-CN" sz="4400" b="1" spc="450">
              <a:solidFill>
                <a:schemeClr val="accent1"/>
              </a:solidFill>
              <a:latin typeface="+mn-ea"/>
            </a:endParaRPr>
          </a:p>
          <a:p>
            <a:r>
              <a:rPr lang="en-US" altLang="zh-CN" sz="2000">
                <a:solidFill>
                  <a:schemeClr val="accent1"/>
                </a:solidFill>
                <a:latin typeface="+mn-ea"/>
              </a:rPr>
              <a:t>CONTENT</a:t>
            </a:r>
            <a:endParaRPr lang="zh-CN" altLang="en-US" sz="2000">
              <a:solidFill>
                <a:schemeClr val="accent1"/>
              </a:solidFill>
              <a:latin typeface="+mn-ea"/>
            </a:endParaRPr>
          </a:p>
        </p:txBody>
      </p:sp>
      <p:grpSp>
        <p:nvGrpSpPr>
          <p:cNvPr id="5" name="组合 4"/>
          <p:cNvGrpSpPr/>
          <p:nvPr/>
        </p:nvGrpSpPr>
        <p:grpSpPr>
          <a:xfrm>
            <a:off x="3185896" y="1538892"/>
            <a:ext cx="2336074" cy="470263"/>
            <a:chOff x="2769326" y="1137013"/>
            <a:chExt cx="2336074" cy="470263"/>
          </a:xfrm>
        </p:grpSpPr>
        <p:sp>
          <p:nvSpPr>
            <p:cNvPr id="2" name="圆角矩形 1"/>
            <p:cNvSpPr/>
            <p:nvPr/>
          </p:nvSpPr>
          <p:spPr>
            <a:xfrm>
              <a:off x="3284227" y="1180825"/>
              <a:ext cx="1821173" cy="373656"/>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2769326" y="1137013"/>
              <a:ext cx="470263" cy="47026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bg1"/>
                  </a:solidFill>
                  <a:latin typeface="微软雅黑" panose="020B0503020204020204" pitchFamily="34" charset="-122"/>
                  <a:ea typeface="微软雅黑" panose="020B0503020204020204" pitchFamily="34" charset="-122"/>
                </a:rPr>
                <a:t>1</a:t>
              </a:r>
              <a:endParaRPr lang="en-US" altLang="zh-CN">
                <a:solidFill>
                  <a:schemeClr val="bg1"/>
                </a:solidFill>
                <a:latin typeface="微软雅黑" panose="020B0503020204020204" pitchFamily="34" charset="-122"/>
                <a:ea typeface="微软雅黑" panose="020B0503020204020204" pitchFamily="34" charset="-122"/>
              </a:endParaRPr>
            </a:p>
          </p:txBody>
        </p:sp>
        <p:sp>
          <p:nvSpPr>
            <p:cNvPr id="20" name="Rectangle 44"/>
            <p:cNvSpPr>
              <a:spLocks noChangeArrowheads="1"/>
            </p:cNvSpPr>
            <p:nvPr/>
          </p:nvSpPr>
          <p:spPr bwMode="auto">
            <a:xfrm>
              <a:off x="3505200" y="1185723"/>
              <a:ext cx="1440173" cy="358140"/>
            </a:xfrm>
            <a:prstGeom prst="rect">
              <a:avLst/>
            </a:prstGeom>
            <a:noFill/>
            <a:ln w="9525" algn="ctr">
              <a:noFill/>
              <a:miter lim="800000"/>
            </a:ln>
          </p:spPr>
          <p:txBody>
            <a:bodyPr wrap="square" lIns="82259" tIns="41129" rIns="82259" bIns="41129">
              <a:spAutoFit/>
            </a:bodyPr>
            <a:lstStyle/>
            <a:p>
              <a:pPr algn="ctr" eaLnBrk="0" hangingPunct="0"/>
              <a:r>
                <a:rPr lang="zh-CN" altLang="en-US">
                  <a:solidFill>
                    <a:schemeClr val="accent1"/>
                  </a:solidFill>
                  <a:latin typeface="微软雅黑" panose="020B0503020204020204" pitchFamily="34" charset="-122"/>
                  <a:ea typeface="微软雅黑" panose="020B0503020204020204" pitchFamily="34" charset="-122"/>
                </a:rPr>
                <a:t>消防宣传日</a:t>
              </a:r>
              <a:endParaRPr lang="zh-CN" altLang="en-US">
                <a:solidFill>
                  <a:schemeClr val="accent1"/>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3200708" y="3599539"/>
            <a:ext cx="2336074" cy="470263"/>
            <a:chOff x="2769326" y="1137013"/>
            <a:chExt cx="2336074" cy="470263"/>
          </a:xfrm>
        </p:grpSpPr>
        <p:sp>
          <p:nvSpPr>
            <p:cNvPr id="61" name="圆角矩形 60"/>
            <p:cNvSpPr/>
            <p:nvPr/>
          </p:nvSpPr>
          <p:spPr>
            <a:xfrm>
              <a:off x="3284227" y="1180825"/>
              <a:ext cx="1821173" cy="373656"/>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2769326" y="1137013"/>
              <a:ext cx="470263" cy="47026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chemeClr val="bg1"/>
                  </a:solidFill>
                  <a:latin typeface="微软雅黑" panose="020B0503020204020204" pitchFamily="34" charset="-122"/>
                  <a:ea typeface="微软雅黑" panose="020B0503020204020204" pitchFamily="34" charset="-122"/>
                </a:rPr>
                <a:t>4</a:t>
              </a:r>
              <a:endParaRPr lang="en-US" altLang="zh-CN" smtClean="0">
                <a:solidFill>
                  <a:schemeClr val="bg1"/>
                </a:solidFill>
                <a:latin typeface="微软雅黑" panose="020B0503020204020204" pitchFamily="34" charset="-122"/>
                <a:ea typeface="微软雅黑" panose="020B0503020204020204" pitchFamily="34" charset="-122"/>
              </a:endParaRPr>
            </a:p>
          </p:txBody>
        </p:sp>
        <p:sp>
          <p:nvSpPr>
            <p:cNvPr id="60" name="Rectangle 44"/>
            <p:cNvSpPr>
              <a:spLocks noChangeArrowheads="1"/>
            </p:cNvSpPr>
            <p:nvPr>
              <p:custDataLst>
                <p:tags r:id="rId3"/>
              </p:custDataLst>
            </p:nvPr>
          </p:nvSpPr>
          <p:spPr bwMode="auto">
            <a:xfrm>
              <a:off x="3531326" y="1185723"/>
              <a:ext cx="1397726" cy="358140"/>
            </a:xfrm>
            <a:prstGeom prst="rect">
              <a:avLst/>
            </a:prstGeom>
            <a:noFill/>
            <a:ln w="9525" algn="ctr">
              <a:noFill/>
              <a:miter lim="800000"/>
            </a:ln>
          </p:spPr>
          <p:txBody>
            <a:bodyPr wrap="square" lIns="82259" tIns="41129" rIns="82259" bIns="41129">
              <a:spAutoFit/>
            </a:bodyPr>
            <a:lstStyle/>
            <a:p>
              <a:pPr algn="ctr" eaLnBrk="0" hangingPunct="0"/>
              <a:r>
                <a:rPr lang="zh-CN" altLang="en-US">
                  <a:solidFill>
                    <a:schemeClr val="accent1"/>
                  </a:solidFill>
                  <a:latin typeface="微软雅黑" panose="020B0503020204020204" pitchFamily="34" charset="-122"/>
                  <a:ea typeface="微软雅黑" panose="020B0503020204020204" pitchFamily="34" charset="-122"/>
                </a:rPr>
                <a:t>防火</a:t>
              </a:r>
              <a:r>
                <a:rPr lang="zh-CN" altLang="en-US">
                  <a:solidFill>
                    <a:schemeClr val="accent1"/>
                  </a:solidFill>
                  <a:latin typeface="微软雅黑" panose="020B0503020204020204" pitchFamily="34" charset="-122"/>
                  <a:ea typeface="微软雅黑" panose="020B0503020204020204" pitchFamily="34" charset="-122"/>
                </a:rPr>
                <a:t>十法</a:t>
              </a:r>
              <a:endParaRPr lang="zh-CN" altLang="en-US">
                <a:solidFill>
                  <a:schemeClr val="accent1"/>
                </a:solidFill>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3200164" y="2219153"/>
            <a:ext cx="2336074" cy="470263"/>
            <a:chOff x="2769326" y="1137013"/>
            <a:chExt cx="2336074" cy="470263"/>
          </a:xfrm>
        </p:grpSpPr>
        <p:sp>
          <p:nvSpPr>
            <p:cNvPr id="65" name="圆角矩形 64"/>
            <p:cNvSpPr/>
            <p:nvPr/>
          </p:nvSpPr>
          <p:spPr>
            <a:xfrm>
              <a:off x="3284227" y="1180825"/>
              <a:ext cx="1821173" cy="373656"/>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2769326" y="1137013"/>
              <a:ext cx="470263" cy="47026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chemeClr val="bg1"/>
                  </a:solidFill>
                  <a:latin typeface="微软雅黑" panose="020B0503020204020204" pitchFamily="34" charset="-122"/>
                  <a:ea typeface="微软雅黑" panose="020B0503020204020204" pitchFamily="34" charset="-122"/>
                </a:rPr>
                <a:t>2</a:t>
              </a:r>
              <a:endParaRPr lang="en-US" altLang="zh-CN" smtClean="0">
                <a:solidFill>
                  <a:schemeClr val="bg1"/>
                </a:solidFill>
                <a:latin typeface="微软雅黑" panose="020B0503020204020204" pitchFamily="34" charset="-122"/>
                <a:ea typeface="微软雅黑" panose="020B0503020204020204" pitchFamily="34" charset="-122"/>
              </a:endParaRPr>
            </a:p>
          </p:txBody>
        </p:sp>
        <p:sp>
          <p:nvSpPr>
            <p:cNvPr id="64" name="Rectangle 44"/>
            <p:cNvSpPr>
              <a:spLocks noChangeArrowheads="1"/>
            </p:cNvSpPr>
            <p:nvPr/>
          </p:nvSpPr>
          <p:spPr bwMode="auto">
            <a:xfrm>
              <a:off x="3505200" y="1185723"/>
              <a:ext cx="1440173" cy="358140"/>
            </a:xfrm>
            <a:prstGeom prst="rect">
              <a:avLst/>
            </a:prstGeom>
            <a:noFill/>
            <a:ln w="9525" algn="ctr">
              <a:noFill/>
              <a:miter lim="800000"/>
            </a:ln>
          </p:spPr>
          <p:txBody>
            <a:bodyPr wrap="square" lIns="82259" tIns="41129" rIns="82259" bIns="41129">
              <a:spAutoFit/>
            </a:bodyPr>
            <a:lstStyle/>
            <a:p>
              <a:pPr algn="ctr" eaLnBrk="0" hangingPunct="0"/>
              <a:r>
                <a:rPr lang="zh-CN" altLang="en-US">
                  <a:solidFill>
                    <a:schemeClr val="accent1"/>
                  </a:solidFill>
                  <a:latin typeface="微软雅黑" panose="020B0503020204020204" pitchFamily="34" charset="-122"/>
                  <a:ea typeface="微软雅黑" panose="020B0503020204020204" pitchFamily="34" charset="-122"/>
                </a:rPr>
                <a:t>宿舍</a:t>
              </a:r>
              <a:r>
                <a:rPr lang="zh-CN" altLang="en-US">
                  <a:solidFill>
                    <a:schemeClr val="accent1"/>
                  </a:solidFill>
                  <a:latin typeface="微软雅黑" panose="020B0503020204020204" pitchFamily="34" charset="-122"/>
                  <a:ea typeface="微软雅黑" panose="020B0503020204020204" pitchFamily="34" charset="-122"/>
                </a:rPr>
                <a:t>安全</a:t>
              </a:r>
              <a:endParaRPr lang="zh-CN" altLang="en-US">
                <a:solidFill>
                  <a:schemeClr val="accent1"/>
                </a:solidFill>
                <a:latin typeface="微软雅黑" panose="020B0503020204020204" pitchFamily="34" charset="-122"/>
                <a:ea typeface="微软雅黑" panose="020B0503020204020204" pitchFamily="34" charset="-122"/>
              </a:endParaRPr>
            </a:p>
          </p:txBody>
        </p:sp>
      </p:grpSp>
      <p:grpSp>
        <p:nvGrpSpPr>
          <p:cNvPr id="66" name="组合 65"/>
          <p:cNvGrpSpPr/>
          <p:nvPr/>
        </p:nvGrpSpPr>
        <p:grpSpPr>
          <a:xfrm>
            <a:off x="5791171" y="1534060"/>
            <a:ext cx="2336074" cy="470263"/>
            <a:chOff x="2769326" y="1137013"/>
            <a:chExt cx="2336074" cy="470263"/>
          </a:xfrm>
        </p:grpSpPr>
        <p:sp>
          <p:nvSpPr>
            <p:cNvPr id="69" name="圆角矩形 68"/>
            <p:cNvSpPr/>
            <p:nvPr/>
          </p:nvSpPr>
          <p:spPr>
            <a:xfrm>
              <a:off x="3284227" y="1180825"/>
              <a:ext cx="1821173" cy="373656"/>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2769326" y="1137013"/>
              <a:ext cx="470263" cy="47026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chemeClr val="bg1"/>
                  </a:solidFill>
                  <a:latin typeface="微软雅黑" panose="020B0503020204020204" pitchFamily="34" charset="-122"/>
                  <a:ea typeface="微软雅黑" panose="020B0503020204020204" pitchFamily="34" charset="-122"/>
                </a:rPr>
                <a:t>5</a:t>
              </a:r>
              <a:endParaRPr lang="en-US" altLang="zh-CN" smtClean="0">
                <a:solidFill>
                  <a:schemeClr val="bg1"/>
                </a:solidFill>
                <a:latin typeface="微软雅黑" panose="020B0503020204020204" pitchFamily="34" charset="-122"/>
                <a:ea typeface="微软雅黑" panose="020B0503020204020204" pitchFamily="34" charset="-122"/>
              </a:endParaRPr>
            </a:p>
          </p:txBody>
        </p:sp>
        <p:sp>
          <p:nvSpPr>
            <p:cNvPr id="68" name="Rectangle 44"/>
            <p:cNvSpPr>
              <a:spLocks noChangeArrowheads="1"/>
            </p:cNvSpPr>
            <p:nvPr/>
          </p:nvSpPr>
          <p:spPr bwMode="auto">
            <a:xfrm>
              <a:off x="3617051" y="1178923"/>
              <a:ext cx="1173480" cy="358140"/>
            </a:xfrm>
            <a:prstGeom prst="rect">
              <a:avLst/>
            </a:prstGeom>
            <a:noFill/>
            <a:ln w="9525" algn="ctr">
              <a:noFill/>
              <a:miter lim="800000"/>
            </a:ln>
          </p:spPr>
          <p:txBody>
            <a:bodyPr wrap="square" lIns="82259" tIns="41129" rIns="82259" bIns="41129">
              <a:spAutoFit/>
            </a:bodyPr>
            <a:lstStyle/>
            <a:p>
              <a:pPr eaLnBrk="0" hangingPunct="0"/>
              <a:r>
                <a:rPr lang="zh-CN" altLang="en-US">
                  <a:solidFill>
                    <a:schemeClr val="accent1"/>
                  </a:solidFill>
                  <a:latin typeface="微软雅黑" panose="020B0503020204020204" pitchFamily="34" charset="-122"/>
                  <a:ea typeface="微软雅黑" panose="020B0503020204020204" pitchFamily="34" charset="-122"/>
                </a:rPr>
                <a:t>灭火十招</a:t>
              </a:r>
              <a:endParaRPr lang="zh-CN" altLang="en-US">
                <a:solidFill>
                  <a:schemeClr val="accent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3200164" y="2909422"/>
            <a:ext cx="2336074" cy="470263"/>
            <a:chOff x="2769326" y="1137013"/>
            <a:chExt cx="2336074" cy="470263"/>
          </a:xfrm>
        </p:grpSpPr>
        <p:sp>
          <p:nvSpPr>
            <p:cNvPr id="73" name="圆角矩形 72"/>
            <p:cNvSpPr/>
            <p:nvPr/>
          </p:nvSpPr>
          <p:spPr>
            <a:xfrm>
              <a:off x="3284227" y="1180825"/>
              <a:ext cx="1821173" cy="373656"/>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2769326" y="1137013"/>
              <a:ext cx="470263" cy="47026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chemeClr val="bg1"/>
                  </a:solidFill>
                  <a:latin typeface="微软雅黑" panose="020B0503020204020204" pitchFamily="34" charset="-122"/>
                  <a:ea typeface="微软雅黑" panose="020B0503020204020204" pitchFamily="34" charset="-122"/>
                </a:rPr>
                <a:t>3</a:t>
              </a:r>
              <a:endParaRPr lang="en-US" altLang="zh-CN" smtClean="0">
                <a:solidFill>
                  <a:schemeClr val="bg1"/>
                </a:solidFill>
                <a:latin typeface="微软雅黑" panose="020B0503020204020204" pitchFamily="34" charset="-122"/>
                <a:ea typeface="微软雅黑" panose="020B0503020204020204" pitchFamily="34" charset="-122"/>
              </a:endParaRPr>
            </a:p>
          </p:txBody>
        </p:sp>
        <p:sp>
          <p:nvSpPr>
            <p:cNvPr id="72" name="Rectangle 44"/>
            <p:cNvSpPr>
              <a:spLocks noChangeArrowheads="1"/>
            </p:cNvSpPr>
            <p:nvPr/>
          </p:nvSpPr>
          <p:spPr bwMode="auto">
            <a:xfrm>
              <a:off x="3505200" y="1185723"/>
              <a:ext cx="1440173" cy="358140"/>
            </a:xfrm>
            <a:prstGeom prst="rect">
              <a:avLst/>
            </a:prstGeom>
            <a:noFill/>
            <a:ln w="9525" algn="ctr">
              <a:noFill/>
              <a:miter lim="800000"/>
            </a:ln>
          </p:spPr>
          <p:txBody>
            <a:bodyPr wrap="square" lIns="82259" tIns="41129" rIns="82259" bIns="41129">
              <a:spAutoFit/>
            </a:bodyPr>
            <a:lstStyle/>
            <a:p>
              <a:pPr algn="ctr" eaLnBrk="0" hangingPunct="0"/>
              <a:r>
                <a:rPr lang="zh-CN" altLang="en-US">
                  <a:solidFill>
                    <a:schemeClr val="accent1"/>
                  </a:solidFill>
                  <a:latin typeface="微软雅黑" panose="020B0503020204020204" pitchFamily="34" charset="-122"/>
                  <a:ea typeface="微软雅黑" panose="020B0503020204020204" pitchFamily="34" charset="-122"/>
                </a:rPr>
                <a:t>失火</a:t>
              </a:r>
              <a:r>
                <a:rPr lang="zh-CN" altLang="en-US">
                  <a:solidFill>
                    <a:schemeClr val="accent1"/>
                  </a:solidFill>
                  <a:latin typeface="微软雅黑" panose="020B0503020204020204" pitchFamily="34" charset="-122"/>
                  <a:ea typeface="微软雅黑" panose="020B0503020204020204" pitchFamily="34" charset="-122"/>
                </a:rPr>
                <a:t>逃生</a:t>
              </a:r>
              <a:endParaRPr lang="zh-CN" altLang="en-US">
                <a:solidFill>
                  <a:schemeClr val="accent1"/>
                </a:solidFill>
                <a:latin typeface="微软雅黑" panose="020B0503020204020204" pitchFamily="34" charset="-122"/>
                <a:ea typeface="微软雅黑" panose="020B0503020204020204" pitchFamily="34" charset="-122"/>
              </a:endParaRPr>
            </a:p>
          </p:txBody>
        </p:sp>
      </p:grpSp>
      <p:grpSp>
        <p:nvGrpSpPr>
          <p:cNvPr id="74" name="组合 73"/>
          <p:cNvGrpSpPr/>
          <p:nvPr/>
        </p:nvGrpSpPr>
        <p:grpSpPr>
          <a:xfrm>
            <a:off x="5791171" y="2213534"/>
            <a:ext cx="2336074" cy="470263"/>
            <a:chOff x="2769326" y="1137013"/>
            <a:chExt cx="2336074" cy="470263"/>
          </a:xfrm>
        </p:grpSpPr>
        <p:sp>
          <p:nvSpPr>
            <p:cNvPr id="77" name="圆角矩形 76"/>
            <p:cNvSpPr/>
            <p:nvPr/>
          </p:nvSpPr>
          <p:spPr>
            <a:xfrm>
              <a:off x="3284227" y="1180825"/>
              <a:ext cx="1821173" cy="373656"/>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2769326" y="1137013"/>
              <a:ext cx="470263" cy="47026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chemeClr val="bg1"/>
                  </a:solidFill>
                  <a:latin typeface="微软雅黑" panose="020B0503020204020204" pitchFamily="34" charset="-122"/>
                  <a:ea typeface="微软雅黑" panose="020B0503020204020204" pitchFamily="34" charset="-122"/>
                </a:rPr>
                <a:t>6</a:t>
              </a:r>
              <a:endParaRPr lang="en-US" altLang="zh-CN" smtClean="0">
                <a:solidFill>
                  <a:schemeClr val="bg1"/>
                </a:solidFill>
                <a:latin typeface="微软雅黑" panose="020B0503020204020204" pitchFamily="34" charset="-122"/>
                <a:ea typeface="微软雅黑" panose="020B0503020204020204" pitchFamily="34" charset="-122"/>
              </a:endParaRPr>
            </a:p>
          </p:txBody>
        </p:sp>
        <p:sp>
          <p:nvSpPr>
            <p:cNvPr id="76" name="Rectangle 44"/>
            <p:cNvSpPr>
              <a:spLocks noChangeArrowheads="1"/>
            </p:cNvSpPr>
            <p:nvPr/>
          </p:nvSpPr>
          <p:spPr bwMode="auto">
            <a:xfrm>
              <a:off x="3380196" y="1176383"/>
              <a:ext cx="1615440" cy="327025"/>
            </a:xfrm>
            <a:prstGeom prst="rect">
              <a:avLst/>
            </a:prstGeom>
            <a:noFill/>
            <a:ln w="9525" algn="ctr">
              <a:noFill/>
              <a:miter lim="800000"/>
            </a:ln>
          </p:spPr>
          <p:txBody>
            <a:bodyPr wrap="square" lIns="82259" tIns="41129" rIns="82259" bIns="41129">
              <a:spAutoFit/>
            </a:bodyPr>
            <a:lstStyle/>
            <a:p>
              <a:pPr algn="ctr" eaLnBrk="0" hangingPunct="0"/>
              <a:r>
                <a:rPr lang="zh-CN" altLang="en-US" sz="1600">
                  <a:solidFill>
                    <a:schemeClr val="accent1"/>
                  </a:solidFill>
                  <a:latin typeface="微软雅黑" panose="020B0503020204020204" pitchFamily="34" charset="-122"/>
                  <a:ea typeface="微软雅黑" panose="020B0503020204020204" pitchFamily="34" charset="-122"/>
                </a:rPr>
                <a:t>消防安全二十条</a:t>
              </a:r>
              <a:endParaRPr lang="zh-CN" altLang="en-US" sz="1600">
                <a:solidFill>
                  <a:schemeClr val="accent1"/>
                </a:solidFill>
                <a:latin typeface="微软雅黑" panose="020B0503020204020204" pitchFamily="34" charset="-122"/>
                <a:ea typeface="微软雅黑" panose="020B0503020204020204" pitchFamily="34" charset="-122"/>
              </a:endParaRPr>
            </a:p>
          </p:txBody>
        </p:sp>
      </p:grpSp>
      <p:pic>
        <p:nvPicPr>
          <p:cNvPr id="4" name="图片 3"/>
          <p:cNvPicPr>
            <a:picLocks noChangeAspect="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6200" y="1280011"/>
            <a:ext cx="3120539" cy="3120539"/>
          </a:xfrm>
          <a:prstGeom prst="rect">
            <a:avLst/>
          </a:prstGeom>
        </p:spPr>
      </p:pic>
      <p:grpSp>
        <p:nvGrpSpPr>
          <p:cNvPr id="6" name="组合 5"/>
          <p:cNvGrpSpPr/>
          <p:nvPr/>
        </p:nvGrpSpPr>
        <p:grpSpPr>
          <a:xfrm>
            <a:off x="5793076" y="2905049"/>
            <a:ext cx="2336074" cy="470263"/>
            <a:chOff x="2769326" y="1137013"/>
            <a:chExt cx="2336074" cy="470263"/>
          </a:xfrm>
        </p:grpSpPr>
        <p:sp>
          <p:nvSpPr>
            <p:cNvPr id="7" name="圆角矩形 6"/>
            <p:cNvSpPr/>
            <p:nvPr/>
          </p:nvSpPr>
          <p:spPr>
            <a:xfrm>
              <a:off x="3284227" y="1180825"/>
              <a:ext cx="1821173" cy="373656"/>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椭圆 7"/>
            <p:cNvSpPr/>
            <p:nvPr/>
          </p:nvSpPr>
          <p:spPr>
            <a:xfrm>
              <a:off x="2769326" y="1137013"/>
              <a:ext cx="470263" cy="47026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mtClean="0">
                  <a:solidFill>
                    <a:schemeClr val="bg1"/>
                  </a:solidFill>
                  <a:latin typeface="微软雅黑" panose="020B0503020204020204" pitchFamily="34" charset="-122"/>
                  <a:ea typeface="微软雅黑" panose="020B0503020204020204" pitchFamily="34" charset="-122"/>
                </a:rPr>
                <a:t>7</a:t>
              </a:r>
              <a:endParaRPr lang="en-US" altLang="zh-CN" smtClean="0">
                <a:solidFill>
                  <a:schemeClr val="bg1"/>
                </a:solidFill>
                <a:latin typeface="微软雅黑" panose="020B0503020204020204" pitchFamily="34" charset="-122"/>
                <a:ea typeface="微软雅黑" panose="020B0503020204020204" pitchFamily="34" charset="-122"/>
              </a:endParaRPr>
            </a:p>
          </p:txBody>
        </p:sp>
        <p:sp>
          <p:nvSpPr>
            <p:cNvPr id="9" name="Rectangle 44"/>
            <p:cNvSpPr>
              <a:spLocks noChangeArrowheads="1"/>
            </p:cNvSpPr>
            <p:nvPr/>
          </p:nvSpPr>
          <p:spPr bwMode="auto">
            <a:xfrm>
              <a:off x="3581491" y="1185908"/>
              <a:ext cx="1245870" cy="358140"/>
            </a:xfrm>
            <a:prstGeom prst="rect">
              <a:avLst/>
            </a:prstGeom>
            <a:noFill/>
            <a:ln w="9525" algn="ctr">
              <a:noFill/>
              <a:miter lim="800000"/>
            </a:ln>
          </p:spPr>
          <p:txBody>
            <a:bodyPr wrap="square" lIns="82259" tIns="41129" rIns="82259" bIns="41129">
              <a:spAutoFit/>
            </a:bodyPr>
            <a:p>
              <a:pPr algn="ctr" eaLnBrk="0" hangingPunct="0"/>
              <a:r>
                <a:rPr lang="zh-CN" altLang="en-US" sz="1800">
                  <a:solidFill>
                    <a:schemeClr val="accent1"/>
                  </a:solidFill>
                  <a:latin typeface="微软雅黑" panose="020B0503020204020204" pitchFamily="34" charset="-122"/>
                  <a:ea typeface="微软雅黑" panose="020B0503020204020204" pitchFamily="34" charset="-122"/>
                </a:rPr>
                <a:t>消防设施</a:t>
              </a:r>
              <a:endParaRPr lang="zh-CN" altLang="en-US" sz="1600">
                <a:solidFill>
                  <a:schemeClr val="accent1"/>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5791171" y="3596564"/>
            <a:ext cx="2424767" cy="470263"/>
            <a:chOff x="2769326" y="1137013"/>
            <a:chExt cx="2424767" cy="470263"/>
          </a:xfrm>
        </p:grpSpPr>
        <p:sp>
          <p:nvSpPr>
            <p:cNvPr id="10" name="圆角矩形 9"/>
            <p:cNvSpPr/>
            <p:nvPr/>
          </p:nvSpPr>
          <p:spPr>
            <a:xfrm>
              <a:off x="3284227" y="1180825"/>
              <a:ext cx="1821173" cy="373656"/>
            </a:xfrm>
            <a:prstGeom prst="roundRect">
              <a:avLst>
                <a:gd name="adj" fmla="val 5000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椭圆 10"/>
            <p:cNvSpPr/>
            <p:nvPr/>
          </p:nvSpPr>
          <p:spPr>
            <a:xfrm>
              <a:off x="2769326" y="1137013"/>
              <a:ext cx="470263" cy="47026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mtClean="0">
                  <a:solidFill>
                    <a:schemeClr val="bg1"/>
                  </a:solidFill>
                  <a:latin typeface="微软雅黑" panose="020B0503020204020204" pitchFamily="34" charset="-122"/>
                  <a:ea typeface="微软雅黑" panose="020B0503020204020204" pitchFamily="34" charset="-122"/>
                </a:rPr>
                <a:t>8</a:t>
              </a:r>
              <a:endParaRPr lang="en-US" altLang="zh-CN" smtClean="0">
                <a:solidFill>
                  <a:schemeClr val="bg1"/>
                </a:solidFill>
                <a:latin typeface="微软雅黑" panose="020B0503020204020204" pitchFamily="34" charset="-122"/>
                <a:ea typeface="微软雅黑" panose="020B0503020204020204" pitchFamily="34" charset="-122"/>
              </a:endParaRPr>
            </a:p>
          </p:txBody>
        </p:sp>
        <p:sp>
          <p:nvSpPr>
            <p:cNvPr id="13" name="Rectangle 44"/>
            <p:cNvSpPr>
              <a:spLocks noChangeArrowheads="1"/>
            </p:cNvSpPr>
            <p:nvPr/>
          </p:nvSpPr>
          <p:spPr bwMode="auto">
            <a:xfrm>
              <a:off x="3352800" y="1185723"/>
              <a:ext cx="1841293" cy="327025"/>
            </a:xfrm>
            <a:prstGeom prst="rect">
              <a:avLst/>
            </a:prstGeom>
            <a:noFill/>
            <a:ln w="9525" algn="ctr">
              <a:noFill/>
              <a:miter lim="800000"/>
            </a:ln>
          </p:spPr>
          <p:txBody>
            <a:bodyPr wrap="square" lIns="82259" tIns="41129" rIns="82259" bIns="41129">
              <a:spAutoFit/>
            </a:bodyPr>
            <a:p>
              <a:pPr eaLnBrk="0" hangingPunct="0"/>
              <a:r>
                <a:rPr lang="zh-CN" altLang="en-US" sz="1600">
                  <a:solidFill>
                    <a:schemeClr val="accent1"/>
                  </a:solidFill>
                  <a:latin typeface="微软雅黑" panose="020B0503020204020204" pitchFamily="34" charset="-122"/>
                  <a:ea typeface="微软雅黑" panose="020B0503020204020204" pitchFamily="34" charset="-122"/>
                </a:rPr>
                <a:t>消防器械使用方法</a:t>
              </a:r>
              <a:endParaRPr lang="zh-CN" altLang="en-US" sz="1600">
                <a:solidFill>
                  <a:schemeClr val="accent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par>
                                <p:cTn id="21" presetID="53" presetClass="entr" presetSubtype="16"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p:cTn id="23" dur="500" fill="hold"/>
                                        <p:tgtEl>
                                          <p:spTgt spid="62"/>
                                        </p:tgtEl>
                                        <p:attrNameLst>
                                          <p:attrName>ppt_w</p:attrName>
                                        </p:attrNameLst>
                                      </p:cBhvr>
                                      <p:tavLst>
                                        <p:tav tm="0">
                                          <p:val>
                                            <p:fltVal val="0"/>
                                          </p:val>
                                        </p:tav>
                                        <p:tav tm="100000">
                                          <p:val>
                                            <p:strVal val="#ppt_w"/>
                                          </p:val>
                                        </p:tav>
                                      </p:tavLst>
                                    </p:anim>
                                    <p:anim calcmode="lin" valueType="num">
                                      <p:cBhvr>
                                        <p:cTn id="24" dur="500" fill="hold"/>
                                        <p:tgtEl>
                                          <p:spTgt spid="62"/>
                                        </p:tgtEl>
                                        <p:attrNameLst>
                                          <p:attrName>ppt_h</p:attrName>
                                        </p:attrNameLst>
                                      </p:cBhvr>
                                      <p:tavLst>
                                        <p:tav tm="0">
                                          <p:val>
                                            <p:fltVal val="0"/>
                                          </p:val>
                                        </p:tav>
                                        <p:tav tm="100000">
                                          <p:val>
                                            <p:strVal val="#ppt_h"/>
                                          </p:val>
                                        </p:tav>
                                      </p:tavLst>
                                    </p:anim>
                                    <p:animEffect transition="in" filter="fade">
                                      <p:cBhvr>
                                        <p:cTn id="25" dur="500"/>
                                        <p:tgtEl>
                                          <p:spTgt spid="62"/>
                                        </p:tgtEl>
                                      </p:cBhvr>
                                    </p:animEffect>
                                  </p:childTnLst>
                                </p:cTn>
                              </p:par>
                              <p:par>
                                <p:cTn id="26" presetID="53" presetClass="entr" presetSubtype="16" fill="hold" nodeType="withEffect">
                                  <p:stCondLst>
                                    <p:cond delay="0"/>
                                  </p:stCondLst>
                                  <p:childTnLst>
                                    <p:set>
                                      <p:cBhvr>
                                        <p:cTn id="27" dur="1" fill="hold">
                                          <p:stCondLst>
                                            <p:cond delay="0"/>
                                          </p:stCondLst>
                                        </p:cTn>
                                        <p:tgtEl>
                                          <p:spTgt spid="66"/>
                                        </p:tgtEl>
                                        <p:attrNameLst>
                                          <p:attrName>style.visibility</p:attrName>
                                        </p:attrNameLst>
                                      </p:cBhvr>
                                      <p:to>
                                        <p:strVal val="visible"/>
                                      </p:to>
                                    </p:set>
                                    <p:anim calcmode="lin" valueType="num">
                                      <p:cBhvr>
                                        <p:cTn id="28" dur="500" fill="hold"/>
                                        <p:tgtEl>
                                          <p:spTgt spid="66"/>
                                        </p:tgtEl>
                                        <p:attrNameLst>
                                          <p:attrName>ppt_w</p:attrName>
                                        </p:attrNameLst>
                                      </p:cBhvr>
                                      <p:tavLst>
                                        <p:tav tm="0">
                                          <p:val>
                                            <p:fltVal val="0"/>
                                          </p:val>
                                        </p:tav>
                                        <p:tav tm="100000">
                                          <p:val>
                                            <p:strVal val="#ppt_w"/>
                                          </p:val>
                                        </p:tav>
                                      </p:tavLst>
                                    </p:anim>
                                    <p:anim calcmode="lin" valueType="num">
                                      <p:cBhvr>
                                        <p:cTn id="29" dur="500" fill="hold"/>
                                        <p:tgtEl>
                                          <p:spTgt spid="66"/>
                                        </p:tgtEl>
                                        <p:attrNameLst>
                                          <p:attrName>ppt_h</p:attrName>
                                        </p:attrNameLst>
                                      </p:cBhvr>
                                      <p:tavLst>
                                        <p:tav tm="0">
                                          <p:val>
                                            <p:fltVal val="0"/>
                                          </p:val>
                                        </p:tav>
                                        <p:tav tm="100000">
                                          <p:val>
                                            <p:strVal val="#ppt_h"/>
                                          </p:val>
                                        </p:tav>
                                      </p:tavLst>
                                    </p:anim>
                                    <p:animEffect transition="in" filter="fade">
                                      <p:cBhvr>
                                        <p:cTn id="30" dur="500"/>
                                        <p:tgtEl>
                                          <p:spTgt spid="66"/>
                                        </p:tgtEl>
                                      </p:cBhvr>
                                    </p:animEffect>
                                  </p:childTnLst>
                                </p:cTn>
                              </p:par>
                              <p:par>
                                <p:cTn id="31" presetID="53" presetClass="entr" presetSubtype="16"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anim calcmode="lin" valueType="num">
                                      <p:cBhvr>
                                        <p:cTn id="33" dur="500" fill="hold"/>
                                        <p:tgtEl>
                                          <p:spTgt spid="70"/>
                                        </p:tgtEl>
                                        <p:attrNameLst>
                                          <p:attrName>ppt_w</p:attrName>
                                        </p:attrNameLst>
                                      </p:cBhvr>
                                      <p:tavLst>
                                        <p:tav tm="0">
                                          <p:val>
                                            <p:fltVal val="0"/>
                                          </p:val>
                                        </p:tav>
                                        <p:tav tm="100000">
                                          <p:val>
                                            <p:strVal val="#ppt_w"/>
                                          </p:val>
                                        </p:tav>
                                      </p:tavLst>
                                    </p:anim>
                                    <p:anim calcmode="lin" valueType="num">
                                      <p:cBhvr>
                                        <p:cTn id="34" dur="500" fill="hold"/>
                                        <p:tgtEl>
                                          <p:spTgt spid="70"/>
                                        </p:tgtEl>
                                        <p:attrNameLst>
                                          <p:attrName>ppt_h</p:attrName>
                                        </p:attrNameLst>
                                      </p:cBhvr>
                                      <p:tavLst>
                                        <p:tav tm="0">
                                          <p:val>
                                            <p:fltVal val="0"/>
                                          </p:val>
                                        </p:tav>
                                        <p:tav tm="100000">
                                          <p:val>
                                            <p:strVal val="#ppt_h"/>
                                          </p:val>
                                        </p:tav>
                                      </p:tavLst>
                                    </p:anim>
                                    <p:animEffect transition="in" filter="fade">
                                      <p:cBhvr>
                                        <p:cTn id="35" dur="500"/>
                                        <p:tgtEl>
                                          <p:spTgt spid="70"/>
                                        </p:tgtEl>
                                      </p:cBhvr>
                                    </p:animEffect>
                                  </p:childTnLst>
                                </p:cTn>
                              </p:par>
                              <p:par>
                                <p:cTn id="36" presetID="53" presetClass="entr" presetSubtype="16" fill="hold" nodeType="withEffect">
                                  <p:stCondLst>
                                    <p:cond delay="0"/>
                                  </p:stCondLst>
                                  <p:childTnLst>
                                    <p:set>
                                      <p:cBhvr>
                                        <p:cTn id="37" dur="1" fill="hold">
                                          <p:stCondLst>
                                            <p:cond delay="0"/>
                                          </p:stCondLst>
                                        </p:cTn>
                                        <p:tgtEl>
                                          <p:spTgt spid="74"/>
                                        </p:tgtEl>
                                        <p:attrNameLst>
                                          <p:attrName>style.visibility</p:attrName>
                                        </p:attrNameLst>
                                      </p:cBhvr>
                                      <p:to>
                                        <p:strVal val="visible"/>
                                      </p:to>
                                    </p:set>
                                    <p:anim calcmode="lin" valueType="num">
                                      <p:cBhvr>
                                        <p:cTn id="38" dur="500" fill="hold"/>
                                        <p:tgtEl>
                                          <p:spTgt spid="74"/>
                                        </p:tgtEl>
                                        <p:attrNameLst>
                                          <p:attrName>ppt_w</p:attrName>
                                        </p:attrNameLst>
                                      </p:cBhvr>
                                      <p:tavLst>
                                        <p:tav tm="0">
                                          <p:val>
                                            <p:fltVal val="0"/>
                                          </p:val>
                                        </p:tav>
                                        <p:tav tm="100000">
                                          <p:val>
                                            <p:strVal val="#ppt_w"/>
                                          </p:val>
                                        </p:tav>
                                      </p:tavLst>
                                    </p:anim>
                                    <p:anim calcmode="lin" valueType="num">
                                      <p:cBhvr>
                                        <p:cTn id="39" dur="500" fill="hold"/>
                                        <p:tgtEl>
                                          <p:spTgt spid="74"/>
                                        </p:tgtEl>
                                        <p:attrNameLst>
                                          <p:attrName>ppt_h</p:attrName>
                                        </p:attrNameLst>
                                      </p:cBhvr>
                                      <p:tavLst>
                                        <p:tav tm="0">
                                          <p:val>
                                            <p:fltVal val="0"/>
                                          </p:val>
                                        </p:tav>
                                        <p:tav tm="100000">
                                          <p:val>
                                            <p:strVal val="#ppt_h"/>
                                          </p:val>
                                        </p:tav>
                                      </p:tavLst>
                                    </p:anim>
                                    <p:animEffect transition="in" filter="fade">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0-#ppt_w/2"/>
                                          </p:val>
                                        </p:tav>
                                        <p:tav tm="100000">
                                          <p:val>
                                            <p:strVal val="#ppt_x"/>
                                          </p:val>
                                        </p:tav>
                                      </p:tavLst>
                                    </p:anim>
                                    <p:anim calcmode="lin" valueType="num">
                                      <p:cBhvr additive="base">
                                        <p:cTn id="46" dur="500" fill="hold"/>
                                        <p:tgtEl>
                                          <p:spTgt spid="4"/>
                                        </p:tgtEl>
                                        <p:attrNameLst>
                                          <p:attrName>ppt_y</p:attrName>
                                        </p:attrNameLst>
                                      </p:cBhvr>
                                      <p:tavLst>
                                        <p:tav tm="0">
                                          <p:val>
                                            <p:strVal val="#ppt_y"/>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par>
                                <p:cTn id="52" presetID="53" presetClass="entr" presetSubtype="16"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Effect transition="in" filter="fade">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1"/>
          <a:stretch>
            <a:fillRect/>
          </a:stretch>
        </p:blipFill>
        <p:spPr>
          <a:xfrm>
            <a:off x="3810" y="0"/>
            <a:ext cx="9136380" cy="5143500"/>
          </a:xfrm>
          <a:prstGeom prst="rect">
            <a:avLst/>
          </a:prstGeom>
        </p:spPr>
      </p:pic>
      <p:sp>
        <p:nvSpPr>
          <p:cNvPr id="20" name="Rectangle 44"/>
          <p:cNvSpPr>
            <a:spLocks noChangeArrowheads="1"/>
          </p:cNvSpPr>
          <p:nvPr/>
        </p:nvSpPr>
        <p:spPr bwMode="auto">
          <a:xfrm>
            <a:off x="1943100" y="2113635"/>
            <a:ext cx="5638800" cy="914058"/>
          </a:xfrm>
          <a:prstGeom prst="rect">
            <a:avLst/>
          </a:prstGeom>
          <a:noFill/>
          <a:ln w="9525" algn="ctr">
            <a:noFill/>
            <a:miter lim="800000"/>
          </a:ln>
        </p:spPr>
        <p:txBody>
          <a:bodyPr wrap="square" lIns="82259" tIns="41129" rIns="82259" bIns="41129">
            <a:spAutoFit/>
          </a:bodyPr>
          <a:lstStyle/>
          <a:p>
            <a:pPr eaLnBrk="0" hangingPunct="0"/>
            <a:r>
              <a:rPr lang="zh-CN" altLang="en-US" sz="5400" b="1" spc="5000" dirty="0">
                <a:solidFill>
                  <a:schemeClr val="accent1"/>
                </a:solidFill>
                <a:latin typeface="微软雅黑" panose="020B0503020204020204" pitchFamily="34" charset="-122"/>
                <a:ea typeface="微软雅黑" panose="020B0503020204020204" pitchFamily="34" charset="-122"/>
              </a:rPr>
              <a:t>失火逃生</a:t>
            </a:r>
            <a:endParaRPr lang="zh-CN" altLang="en-US" sz="5400" b="1" spc="5000" dirty="0">
              <a:solidFill>
                <a:schemeClr val="accent1"/>
              </a:solidFill>
              <a:latin typeface="微软雅黑" panose="020B0503020204020204" pitchFamily="34" charset="-122"/>
              <a:ea typeface="微软雅黑" panose="020B0503020204020204" pitchFamily="34" charset="-122"/>
            </a:endParaRPr>
          </a:p>
        </p:txBody>
      </p:sp>
      <p:sp>
        <p:nvSpPr>
          <p:cNvPr id="31" name="Rectangle 44"/>
          <p:cNvSpPr>
            <a:spLocks noChangeArrowheads="1"/>
          </p:cNvSpPr>
          <p:nvPr/>
        </p:nvSpPr>
        <p:spPr bwMode="auto">
          <a:xfrm>
            <a:off x="3086100" y="1427835"/>
            <a:ext cx="2667000" cy="758190"/>
          </a:xfrm>
          <a:prstGeom prst="rect">
            <a:avLst/>
          </a:prstGeom>
          <a:noFill/>
          <a:ln w="9525" algn="ctr">
            <a:noFill/>
            <a:miter lim="800000"/>
          </a:ln>
        </p:spPr>
        <p:txBody>
          <a:bodyPr wrap="square" lIns="82259" tIns="41129" rIns="82259" bIns="41129">
            <a:spAutoFit/>
          </a:bodyPr>
          <a:lstStyle/>
          <a:p>
            <a:pPr eaLnBrk="0" hangingPunct="0"/>
            <a:r>
              <a:rPr lang="zh-CN" altLang="en-US" sz="4400" spc="300" smtClean="0">
                <a:solidFill>
                  <a:schemeClr val="accent1"/>
                </a:solidFill>
                <a:latin typeface="微软雅黑" panose="020B0503020204020204" pitchFamily="34" charset="-122"/>
                <a:ea typeface="微软雅黑" panose="020B0503020204020204" pitchFamily="34" charset="-122"/>
              </a:rPr>
              <a:t>第</a:t>
            </a:r>
            <a:r>
              <a:rPr lang="zh-CN" altLang="en-US" sz="4400" spc="300" smtClean="0">
                <a:solidFill>
                  <a:schemeClr val="accent1"/>
                </a:solidFill>
                <a:latin typeface="微软雅黑" panose="020B0503020204020204" pitchFamily="34" charset="-122"/>
                <a:ea typeface="微软雅黑" panose="020B0503020204020204" pitchFamily="34" charset="-122"/>
              </a:rPr>
              <a:t>三部分</a:t>
            </a:r>
            <a:endParaRPr lang="zh-CN" altLang="en-US" sz="4400" spc="30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
          <p:cNvPicPr>
            <a:picLocks noChangeAspect="1"/>
          </p:cNvPicPr>
          <p:nvPr/>
        </p:nvPicPr>
        <p:blipFill>
          <a:blip r:embed="rId1"/>
          <a:stretch>
            <a:fillRect/>
          </a:stretch>
        </p:blipFill>
        <p:spPr>
          <a:xfrm>
            <a:off x="2540" y="0"/>
            <a:ext cx="9138285" cy="5143500"/>
          </a:xfrm>
          <a:prstGeom prst="rect">
            <a:avLst/>
          </a:prstGeom>
        </p:spPr>
      </p:pic>
      <p:sp>
        <p:nvSpPr>
          <p:cNvPr id="31" name="TextBox 40"/>
          <p:cNvSpPr txBox="1"/>
          <p:nvPr/>
        </p:nvSpPr>
        <p:spPr>
          <a:xfrm>
            <a:off x="923781" y="2872828"/>
            <a:ext cx="3572019" cy="552011"/>
          </a:xfrm>
          <a:prstGeom prst="rect">
            <a:avLst/>
          </a:prstGeom>
          <a:noFill/>
          <a:ln>
            <a:solidFill>
              <a:schemeClr val="accent1"/>
            </a:solidFill>
          </a:ln>
        </p:spPr>
        <p:txBody>
          <a:bodyPr wrap="square" rtlCol="0">
            <a:spAutoFit/>
          </a:bodyPr>
          <a:lstStyle/>
          <a:p>
            <a:pPr defTabSz="914400">
              <a:lnSpc>
                <a:spcPts val="1875"/>
              </a:lnSpc>
              <a:defRPr/>
            </a:pPr>
            <a:r>
              <a:rPr lang="zh-CN" altLang="en-US" sz="1200" dirty="0">
                <a:solidFill>
                  <a:schemeClr val="tx2"/>
                </a:solidFill>
                <a:cs typeface="+mn-ea"/>
                <a:sym typeface="+mn-lt"/>
              </a:rPr>
              <a:t>教室一旦失火，在火势尚小时，可立即用教室里配备的灭火器扑火自救，或用衣物将火压灭； </a:t>
            </a:r>
            <a:endParaRPr lang="zh-CN" altLang="en-US" sz="1200" dirty="0">
              <a:solidFill>
                <a:schemeClr val="tx2"/>
              </a:solidFill>
              <a:cs typeface="+mn-ea"/>
              <a:sym typeface="+mn-lt"/>
            </a:endParaRPr>
          </a:p>
        </p:txBody>
      </p:sp>
      <p:grpSp>
        <p:nvGrpSpPr>
          <p:cNvPr id="3" name="组合 2"/>
          <p:cNvGrpSpPr/>
          <p:nvPr/>
        </p:nvGrpSpPr>
        <p:grpSpPr>
          <a:xfrm>
            <a:off x="762000" y="1146241"/>
            <a:ext cx="4358046" cy="523220"/>
            <a:chOff x="747354" y="1047750"/>
            <a:chExt cx="4358046" cy="523220"/>
          </a:xfrm>
        </p:grpSpPr>
        <p:sp>
          <p:nvSpPr>
            <p:cNvPr id="29" name="TextBox 20"/>
            <p:cNvSpPr txBox="1"/>
            <p:nvPr/>
          </p:nvSpPr>
          <p:spPr>
            <a:xfrm>
              <a:off x="747354" y="1047750"/>
              <a:ext cx="1757291" cy="523220"/>
            </a:xfrm>
            <a:prstGeom prst="rect">
              <a:avLst/>
            </a:prstGeom>
            <a:noFill/>
            <a:effectLst/>
          </p:spPr>
          <p:txBody>
            <a:bodyPr wrap="square" rtlCol="0">
              <a:spAutoFit/>
            </a:bodyPr>
            <a:lstStyle/>
            <a:p>
              <a:pPr algn="ctr"/>
              <a:r>
                <a:rPr lang="zh-CN" altLang="en-US" sz="2800" b="1" smtClean="0">
                  <a:solidFill>
                    <a:schemeClr val="accent1"/>
                  </a:solidFill>
                  <a:latin typeface="+mn-ea"/>
                  <a:cs typeface="+mn-ea"/>
                  <a:sym typeface="+mn-lt"/>
                </a:rPr>
                <a:t>失火逃生</a:t>
              </a:r>
              <a:endParaRPr lang="en-US" altLang="zh-CN" sz="2800" b="1">
                <a:solidFill>
                  <a:schemeClr val="accent1"/>
                </a:solidFill>
                <a:latin typeface="+mn-ea"/>
                <a:cs typeface="+mn-ea"/>
                <a:sym typeface="+mn-lt"/>
              </a:endParaRPr>
            </a:p>
          </p:txBody>
        </p:sp>
        <p:grpSp>
          <p:nvGrpSpPr>
            <p:cNvPr id="41" name="组合 40"/>
            <p:cNvGrpSpPr/>
            <p:nvPr/>
          </p:nvGrpSpPr>
          <p:grpSpPr>
            <a:xfrm>
              <a:off x="2477173" y="1151221"/>
              <a:ext cx="2628227" cy="345032"/>
              <a:chOff x="3429000" y="3832527"/>
              <a:chExt cx="1929735" cy="253335"/>
            </a:xfrm>
          </p:grpSpPr>
          <p:sp>
            <p:nvSpPr>
              <p:cNvPr id="42" name="五角星 41"/>
              <p:cNvSpPr/>
              <p:nvPr/>
            </p:nvSpPr>
            <p:spPr>
              <a:xfrm>
                <a:off x="3429000" y="3832527"/>
                <a:ext cx="253335" cy="2533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五角星 42"/>
              <p:cNvSpPr/>
              <p:nvPr/>
            </p:nvSpPr>
            <p:spPr>
              <a:xfrm>
                <a:off x="3848100" y="3832527"/>
                <a:ext cx="253335" cy="2533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五角星 43"/>
              <p:cNvSpPr/>
              <p:nvPr/>
            </p:nvSpPr>
            <p:spPr>
              <a:xfrm>
                <a:off x="4267200" y="3832527"/>
                <a:ext cx="253335" cy="2533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五角星 44"/>
              <p:cNvSpPr/>
              <p:nvPr/>
            </p:nvSpPr>
            <p:spPr>
              <a:xfrm>
                <a:off x="4686300" y="3832527"/>
                <a:ext cx="253335" cy="2533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五角星 45"/>
              <p:cNvSpPr/>
              <p:nvPr/>
            </p:nvSpPr>
            <p:spPr>
              <a:xfrm>
                <a:off x="5105400" y="3832527"/>
                <a:ext cx="253335" cy="2533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7" name="TextBox 40"/>
          <p:cNvSpPr txBox="1"/>
          <p:nvPr/>
        </p:nvSpPr>
        <p:spPr>
          <a:xfrm>
            <a:off x="923781" y="1819257"/>
            <a:ext cx="3572019" cy="798680"/>
          </a:xfrm>
          <a:prstGeom prst="rect">
            <a:avLst/>
          </a:prstGeom>
          <a:noFill/>
          <a:ln>
            <a:solidFill>
              <a:schemeClr val="accent1"/>
            </a:solidFill>
          </a:ln>
        </p:spPr>
        <p:txBody>
          <a:bodyPr wrap="square" rtlCol="0">
            <a:spAutoFit/>
          </a:bodyPr>
          <a:lstStyle/>
          <a:p>
            <a:pPr defTabSz="914400">
              <a:lnSpc>
                <a:spcPts val="1875"/>
              </a:lnSpc>
              <a:defRPr/>
            </a:pPr>
            <a:r>
              <a:rPr lang="zh-CN" altLang="en-US" sz="1200" dirty="0">
                <a:solidFill>
                  <a:schemeClr val="tx2"/>
                </a:solidFill>
                <a:cs typeface="+mn-ea"/>
                <a:sym typeface="+mn-lt"/>
              </a:rPr>
              <a:t>火势发展，立即跑到室外，如教室里已充斥大量烟气，撤离时可用手绢，衣袖等捂住鼻口，并弯腰低姿势快行，防止烟气吸入；</a:t>
            </a:r>
            <a:endParaRPr lang="zh-CN" altLang="en-US" sz="1200" dirty="0">
              <a:solidFill>
                <a:schemeClr val="tx2"/>
              </a:solidFill>
              <a:cs typeface="+mn-ea"/>
              <a:sym typeface="+mn-lt"/>
            </a:endParaRPr>
          </a:p>
        </p:txBody>
      </p:sp>
      <p:sp>
        <p:nvSpPr>
          <p:cNvPr id="49" name="TextBox 40"/>
          <p:cNvSpPr txBox="1"/>
          <p:nvPr/>
        </p:nvSpPr>
        <p:spPr>
          <a:xfrm>
            <a:off x="923781" y="3679731"/>
            <a:ext cx="3572019" cy="555024"/>
          </a:xfrm>
          <a:prstGeom prst="rect">
            <a:avLst/>
          </a:prstGeom>
          <a:noFill/>
          <a:ln>
            <a:solidFill>
              <a:schemeClr val="accent1"/>
            </a:solidFill>
          </a:ln>
        </p:spPr>
        <p:txBody>
          <a:bodyPr wrap="square" rtlCol="0">
            <a:spAutoFit/>
          </a:bodyPr>
          <a:lstStyle/>
          <a:p>
            <a:pPr defTabSz="914400">
              <a:lnSpc>
                <a:spcPts val="1875"/>
              </a:lnSpc>
              <a:defRPr/>
            </a:pPr>
            <a:r>
              <a:rPr lang="zh-CN" altLang="en-US" sz="1200" dirty="0">
                <a:solidFill>
                  <a:schemeClr val="tx2"/>
                </a:solidFill>
                <a:cs typeface="+mn-ea"/>
                <a:sym typeface="+mn-lt"/>
              </a:rPr>
              <a:t>别的教室失火，当火势尚未控制楼道时，应立即离开教室，迅速进入安全通道向外疏散； </a:t>
            </a:r>
            <a:endParaRPr lang="zh-CN" altLang="en-US" sz="1200" dirty="0">
              <a:solidFill>
                <a:schemeClr val="tx2"/>
              </a:solidFill>
              <a:cs typeface="+mn-ea"/>
              <a:sym typeface="+mn-lt"/>
            </a:endParaRPr>
          </a:p>
        </p:txBody>
      </p:sp>
      <p:sp>
        <p:nvSpPr>
          <p:cNvPr id="54" name="TextBox 40"/>
          <p:cNvSpPr txBox="1"/>
          <p:nvPr/>
        </p:nvSpPr>
        <p:spPr>
          <a:xfrm>
            <a:off x="4953000" y="3015555"/>
            <a:ext cx="3495819" cy="1384995"/>
          </a:xfrm>
          <a:prstGeom prst="rect">
            <a:avLst/>
          </a:prstGeom>
          <a:noFill/>
          <a:ln>
            <a:noFill/>
          </a:ln>
        </p:spPr>
        <p:txBody>
          <a:bodyPr wrap="square" rtlCol="0">
            <a:spAutoFit/>
          </a:bodyPr>
          <a:lstStyle/>
          <a:p>
            <a:pPr defTabSz="914400">
              <a:lnSpc>
                <a:spcPct val="150000"/>
              </a:lnSpc>
              <a:defRPr/>
            </a:pPr>
            <a:r>
              <a:rPr lang="zh-CN" altLang="en-US" sz="1400" dirty="0">
                <a:solidFill>
                  <a:schemeClr val="tx2"/>
                </a:solidFill>
                <a:cs typeface="+mn-ea"/>
                <a:sym typeface="+mn-lt"/>
              </a:rPr>
              <a:t>烟火封住下撤楼道，大门时，可迅速撤往楼顶</a:t>
            </a:r>
            <a:r>
              <a:rPr lang="zh-CN" altLang="en-US" sz="1400" dirty="0" smtClean="0">
                <a:solidFill>
                  <a:schemeClr val="tx2"/>
                </a:solidFill>
                <a:cs typeface="+mn-ea"/>
                <a:sym typeface="+mn-lt"/>
              </a:rPr>
              <a:t>平台等待</a:t>
            </a:r>
            <a:r>
              <a:rPr lang="zh-CN" altLang="en-US" sz="1400" dirty="0">
                <a:solidFill>
                  <a:schemeClr val="tx2"/>
                </a:solidFill>
                <a:cs typeface="+mn-ea"/>
                <a:sym typeface="+mn-lt"/>
              </a:rPr>
              <a:t>救援；身上着火时不要惊慌奔跑，可就地打滚，压灭火焰也可脱下着火衣裤，用脚踩灭</a:t>
            </a:r>
            <a:r>
              <a:rPr lang="zh-CN" altLang="en-US" sz="1400" dirty="0" smtClean="0">
                <a:solidFill>
                  <a:schemeClr val="tx2"/>
                </a:solidFill>
                <a:cs typeface="+mn-ea"/>
                <a:sym typeface="+mn-lt"/>
              </a:rPr>
              <a:t>。</a:t>
            </a:r>
            <a:endParaRPr lang="zh-CN" altLang="en-US" sz="1400" dirty="0">
              <a:solidFill>
                <a:schemeClr val="tx2"/>
              </a:solidFill>
              <a:cs typeface="+mn-ea"/>
              <a:sym typeface="+mn-lt"/>
            </a:endParaRPr>
          </a:p>
        </p:txBody>
      </p:sp>
      <p:grpSp>
        <p:nvGrpSpPr>
          <p:cNvPr id="10" name="组合 9"/>
          <p:cNvGrpSpPr/>
          <p:nvPr/>
        </p:nvGrpSpPr>
        <p:grpSpPr>
          <a:xfrm>
            <a:off x="5054270" y="1428750"/>
            <a:ext cx="3293277" cy="1529249"/>
            <a:chOff x="5120046" y="1397892"/>
            <a:chExt cx="3293277" cy="1529249"/>
          </a:xfrm>
        </p:grpSpPr>
        <p:pic>
          <p:nvPicPr>
            <p:cNvPr id="6" name="图片 5"/>
            <p:cNvPicPr>
              <a:picLocks noChangeAspect="1"/>
            </p:cNvPicPr>
            <p:nvPr/>
          </p:nvPicPr>
          <p:blipFill>
            <a:blip r:embed="rId2" cstate="email"/>
            <a:srcRect/>
            <a:stretch>
              <a:fillRect/>
            </a:stretch>
          </p:blipFill>
          <p:spPr>
            <a:xfrm>
              <a:off x="5120046" y="1397892"/>
              <a:ext cx="2142911" cy="1474936"/>
            </a:xfrm>
            <a:prstGeom prst="rect">
              <a:avLst/>
            </a:prstGeom>
          </p:spPr>
        </p:pic>
        <p:pic>
          <p:nvPicPr>
            <p:cNvPr id="56" name="图片 55"/>
            <p:cNvPicPr>
              <a:picLocks noChangeAspect="1"/>
            </p:cNvPicPr>
            <p:nvPr/>
          </p:nvPicPr>
          <p:blipFill>
            <a:blip r:embed="rId3" cstate="email"/>
            <a:srcRect/>
            <a:stretch>
              <a:fillRect/>
            </a:stretch>
          </p:blipFill>
          <p:spPr>
            <a:xfrm>
              <a:off x="7262957" y="2135360"/>
              <a:ext cx="1150366" cy="79178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advClick="0">
        <p14:prism isInverted="1"/>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 calcmode="lin" valueType="num">
                                      <p:cBhvr>
                                        <p:cTn id="18" dur="500" fill="hold"/>
                                        <p:tgtEl>
                                          <p:spTgt spid="47"/>
                                        </p:tgtEl>
                                        <p:attrNameLst>
                                          <p:attrName>ppt_w</p:attrName>
                                        </p:attrNameLst>
                                      </p:cBhvr>
                                      <p:tavLst>
                                        <p:tav tm="0">
                                          <p:val>
                                            <p:fltVal val="0"/>
                                          </p:val>
                                        </p:tav>
                                        <p:tav tm="100000">
                                          <p:val>
                                            <p:strVal val="#ppt_w"/>
                                          </p:val>
                                        </p:tav>
                                      </p:tavLst>
                                    </p:anim>
                                    <p:anim calcmode="lin" valueType="num">
                                      <p:cBhvr>
                                        <p:cTn id="19" dur="500" fill="hold"/>
                                        <p:tgtEl>
                                          <p:spTgt spid="47"/>
                                        </p:tgtEl>
                                        <p:attrNameLst>
                                          <p:attrName>ppt_h</p:attrName>
                                        </p:attrNameLst>
                                      </p:cBhvr>
                                      <p:tavLst>
                                        <p:tav tm="0">
                                          <p:val>
                                            <p:fltVal val="0"/>
                                          </p:val>
                                        </p:tav>
                                        <p:tav tm="100000">
                                          <p:val>
                                            <p:strVal val="#ppt_h"/>
                                          </p:val>
                                        </p:tav>
                                      </p:tavLst>
                                    </p:anim>
                                    <p:animEffect transition="in" filter="fade">
                                      <p:cBhvr>
                                        <p:cTn id="20" dur="500"/>
                                        <p:tgtEl>
                                          <p:spTgt spid="4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anim calcmode="lin" valueType="num">
                                      <p:cBhvr>
                                        <p:cTn id="23" dur="500" fill="hold"/>
                                        <p:tgtEl>
                                          <p:spTgt spid="49"/>
                                        </p:tgtEl>
                                        <p:attrNameLst>
                                          <p:attrName>ppt_w</p:attrName>
                                        </p:attrNameLst>
                                      </p:cBhvr>
                                      <p:tavLst>
                                        <p:tav tm="0">
                                          <p:val>
                                            <p:fltVal val="0"/>
                                          </p:val>
                                        </p:tav>
                                        <p:tav tm="100000">
                                          <p:val>
                                            <p:strVal val="#ppt_w"/>
                                          </p:val>
                                        </p:tav>
                                      </p:tavLst>
                                    </p:anim>
                                    <p:anim calcmode="lin" valueType="num">
                                      <p:cBhvr>
                                        <p:cTn id="24" dur="500" fill="hold"/>
                                        <p:tgtEl>
                                          <p:spTgt spid="49"/>
                                        </p:tgtEl>
                                        <p:attrNameLst>
                                          <p:attrName>ppt_h</p:attrName>
                                        </p:attrNameLst>
                                      </p:cBhvr>
                                      <p:tavLst>
                                        <p:tav tm="0">
                                          <p:val>
                                            <p:fltVal val="0"/>
                                          </p:val>
                                        </p:tav>
                                        <p:tav tm="100000">
                                          <p:val>
                                            <p:strVal val="#ppt_h"/>
                                          </p:val>
                                        </p:tav>
                                      </p:tavLst>
                                    </p:anim>
                                    <p:animEffect transition="in" filter="fade">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wipe(up)">
                                      <p:cBhvr>
                                        <p:cTn id="3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7" grpId="0" animBg="1"/>
      <p:bldP spid="49" grpId="0" animBg="1"/>
      <p:bldP spid="5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
          <p:cNvPicPr>
            <a:picLocks noChangeAspect="1"/>
          </p:cNvPicPr>
          <p:nvPr/>
        </p:nvPicPr>
        <p:blipFill>
          <a:blip r:embed="rId1"/>
          <a:stretch>
            <a:fillRect/>
          </a:stretch>
        </p:blipFill>
        <p:spPr>
          <a:xfrm>
            <a:off x="2540" y="0"/>
            <a:ext cx="9138285" cy="5143500"/>
          </a:xfrm>
          <a:prstGeom prst="rect">
            <a:avLst/>
          </a:prstGeom>
        </p:spPr>
      </p:pic>
      <p:cxnSp>
        <p:nvCxnSpPr>
          <p:cNvPr id="46" name="肘形连接符 17"/>
          <p:cNvCxnSpPr/>
          <p:nvPr/>
        </p:nvCxnSpPr>
        <p:spPr>
          <a:xfrm rot="5400000" flipH="1" flipV="1">
            <a:off x="4883915" y="-4306515"/>
            <a:ext cx="12700" cy="5360419"/>
          </a:xfrm>
          <a:prstGeom prst="bentConnector3">
            <a:avLst>
              <a:gd name="adj1" fmla="val 1800000"/>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609600" y="2321917"/>
            <a:ext cx="5787941" cy="1061829"/>
          </a:xfrm>
          <a:prstGeom prst="rect">
            <a:avLst/>
          </a:prstGeom>
          <a:noFill/>
        </p:spPr>
        <p:txBody>
          <a:bodyPr wrap="square" rtlCol="0">
            <a:spAutoFit/>
          </a:bodyPr>
          <a:lstStyle/>
          <a:p>
            <a:pPr>
              <a:lnSpc>
                <a:spcPct val="150000"/>
              </a:lnSpc>
            </a:pPr>
            <a:r>
              <a:rPr lang="zh-CN" altLang="en-US" sz="1400" dirty="0" smtClean="0">
                <a:latin typeface="微软雅黑" panose="020B0503020204020204" pitchFamily="34" charset="-122"/>
                <a:ea typeface="微软雅黑" panose="020B0503020204020204" pitchFamily="34" charset="-122"/>
              </a:rPr>
              <a:t>如果</a:t>
            </a:r>
            <a:r>
              <a:rPr lang="zh-CN" altLang="en-US" sz="1400" dirty="0">
                <a:latin typeface="微软雅黑" panose="020B0503020204020204" pitchFamily="34" charset="-122"/>
                <a:ea typeface="微软雅黑" panose="020B0503020204020204" pitchFamily="34" charset="-122"/>
              </a:rPr>
              <a:t>火灾初起阶段燃烧面积很小自己完全有把握将火扑灭就应当立即采用最短时间最有效的方法将火扑灭。灭火时应当注意先切断通向火场的电源，灭火的同时应设法转移火场，转移不了的应设法降温冷却。 </a:t>
            </a:r>
            <a:endParaRPr lang="zh-CN" altLang="en-US" sz="1400" dirty="0">
              <a:latin typeface="微软雅黑" panose="020B0503020204020204" pitchFamily="34" charset="-122"/>
              <a:ea typeface="微软雅黑" panose="020B0503020204020204" pitchFamily="34" charset="-122"/>
            </a:endParaRPr>
          </a:p>
        </p:txBody>
      </p:sp>
      <p:sp>
        <p:nvSpPr>
          <p:cNvPr id="54" name="文本框 53"/>
          <p:cNvSpPr txBox="1"/>
          <p:nvPr/>
        </p:nvSpPr>
        <p:spPr>
          <a:xfrm>
            <a:off x="689059" y="1871381"/>
            <a:ext cx="3631588" cy="307777"/>
          </a:xfrm>
          <a:prstGeom prst="rect">
            <a:avLst/>
          </a:prstGeom>
          <a:solidFill>
            <a:schemeClr val="accent1"/>
          </a:solidFill>
        </p:spPr>
        <p:txBody>
          <a:bodyPr wrap="squar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当</a:t>
            </a:r>
            <a:r>
              <a:rPr lang="zh-CN" altLang="en-US" sz="1400" dirty="0">
                <a:solidFill>
                  <a:schemeClr val="bg1"/>
                </a:solidFill>
                <a:latin typeface="微软雅黑" panose="020B0503020204020204" pitchFamily="34" charset="-122"/>
                <a:ea typeface="微软雅黑" panose="020B0503020204020204" pitchFamily="34" charset="-122"/>
              </a:rPr>
              <a:t>发生火灾时应当报警与灭火同时进行。 </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55" name="文本框 54"/>
          <p:cNvSpPr txBox="1"/>
          <p:nvPr/>
        </p:nvSpPr>
        <p:spPr>
          <a:xfrm>
            <a:off x="4572000" y="1882973"/>
            <a:ext cx="4038600" cy="312675"/>
          </a:xfrm>
          <a:prstGeom prst="rect">
            <a:avLst/>
          </a:prstGeom>
          <a:solidFill>
            <a:schemeClr val="accent1"/>
          </a:solidFill>
        </p:spPr>
        <p:txBody>
          <a:bodyPr wrap="square" rtlCol="0">
            <a:spAutoFit/>
          </a:bodyPr>
          <a:lstStyle/>
          <a:p>
            <a:r>
              <a:rPr lang="zh-CN" altLang="en-US" sz="1400" smtClean="0">
                <a:solidFill>
                  <a:schemeClr val="bg1"/>
                </a:solidFill>
                <a:latin typeface="微软雅黑" panose="020B0503020204020204" pitchFamily="34" charset="-122"/>
                <a:ea typeface="微软雅黑" panose="020B0503020204020204" pitchFamily="34" charset="-122"/>
              </a:rPr>
              <a:t>火灾</a:t>
            </a:r>
            <a:r>
              <a:rPr lang="zh-CN" altLang="en-US" sz="1400">
                <a:solidFill>
                  <a:schemeClr val="bg1"/>
                </a:solidFill>
                <a:latin typeface="微软雅黑" panose="020B0503020204020204" pitchFamily="34" charset="-122"/>
                <a:ea typeface="微软雅黑" panose="020B0503020204020204" pitchFamily="34" charset="-122"/>
              </a:rPr>
              <a:t>现场只有一个人时应一边呼救一边进行</a:t>
            </a:r>
            <a:r>
              <a:rPr lang="zh-CN" altLang="en-US" sz="1400" smtClean="0">
                <a:solidFill>
                  <a:schemeClr val="bg1"/>
                </a:solidFill>
                <a:latin typeface="微软雅黑" panose="020B0503020204020204" pitchFamily="34" charset="-122"/>
                <a:ea typeface="微软雅黑" panose="020B0503020204020204" pitchFamily="34" charset="-122"/>
              </a:rPr>
              <a:t>灭火</a:t>
            </a:r>
            <a:endParaRPr lang="zh-CN" altLang="en-US" sz="1400">
              <a:solidFill>
                <a:schemeClr val="bg1"/>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533400" y="1200150"/>
            <a:ext cx="4358046" cy="523220"/>
            <a:chOff x="747354" y="1047750"/>
            <a:chExt cx="4358046" cy="523220"/>
          </a:xfrm>
        </p:grpSpPr>
        <p:sp>
          <p:nvSpPr>
            <p:cNvPr id="27" name="TextBox 20"/>
            <p:cNvSpPr txBox="1"/>
            <p:nvPr/>
          </p:nvSpPr>
          <p:spPr>
            <a:xfrm>
              <a:off x="747354" y="1047750"/>
              <a:ext cx="1757291" cy="523220"/>
            </a:xfrm>
            <a:prstGeom prst="rect">
              <a:avLst/>
            </a:prstGeom>
            <a:noFill/>
            <a:effectLst/>
          </p:spPr>
          <p:txBody>
            <a:bodyPr wrap="square" rtlCol="0">
              <a:spAutoFit/>
            </a:bodyPr>
            <a:lstStyle/>
            <a:p>
              <a:pPr algn="ctr"/>
              <a:r>
                <a:rPr lang="zh-CN" altLang="en-US" sz="2800" b="1">
                  <a:solidFill>
                    <a:schemeClr val="accent1"/>
                  </a:solidFill>
                  <a:latin typeface="+mn-ea"/>
                  <a:cs typeface="+mn-ea"/>
                  <a:sym typeface="+mn-lt"/>
                </a:rPr>
                <a:t>宿舍逃生</a:t>
              </a:r>
              <a:endParaRPr lang="zh-CN" altLang="en-US" sz="2800" b="1">
                <a:solidFill>
                  <a:schemeClr val="accent1"/>
                </a:solidFill>
                <a:latin typeface="+mn-ea"/>
                <a:cs typeface="+mn-ea"/>
                <a:sym typeface="+mn-lt"/>
              </a:endParaRPr>
            </a:p>
          </p:txBody>
        </p:sp>
        <p:grpSp>
          <p:nvGrpSpPr>
            <p:cNvPr id="28" name="组合 27"/>
            <p:cNvGrpSpPr/>
            <p:nvPr/>
          </p:nvGrpSpPr>
          <p:grpSpPr>
            <a:xfrm>
              <a:off x="2477173" y="1151221"/>
              <a:ext cx="2628227" cy="345032"/>
              <a:chOff x="3429000" y="3832527"/>
              <a:chExt cx="1929735" cy="253335"/>
            </a:xfrm>
          </p:grpSpPr>
          <p:sp>
            <p:nvSpPr>
              <p:cNvPr id="40" name="五角星 39"/>
              <p:cNvSpPr/>
              <p:nvPr/>
            </p:nvSpPr>
            <p:spPr>
              <a:xfrm>
                <a:off x="3429000" y="3832527"/>
                <a:ext cx="253335" cy="2533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五角星 40"/>
              <p:cNvSpPr/>
              <p:nvPr/>
            </p:nvSpPr>
            <p:spPr>
              <a:xfrm>
                <a:off x="3848100" y="3832527"/>
                <a:ext cx="253335" cy="2533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五角星 41"/>
              <p:cNvSpPr/>
              <p:nvPr/>
            </p:nvSpPr>
            <p:spPr>
              <a:xfrm>
                <a:off x="4267200" y="3832527"/>
                <a:ext cx="253335" cy="2533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五角星 42"/>
              <p:cNvSpPr/>
              <p:nvPr/>
            </p:nvSpPr>
            <p:spPr>
              <a:xfrm>
                <a:off x="4686300" y="3832527"/>
                <a:ext cx="253335" cy="2533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五角星 43"/>
              <p:cNvSpPr/>
              <p:nvPr/>
            </p:nvSpPr>
            <p:spPr>
              <a:xfrm>
                <a:off x="5105400" y="3832527"/>
                <a:ext cx="253335" cy="2533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5" name="文本框 44"/>
          <p:cNvSpPr txBox="1"/>
          <p:nvPr/>
        </p:nvSpPr>
        <p:spPr>
          <a:xfrm>
            <a:off x="1736087" y="3661886"/>
            <a:ext cx="6874513" cy="738664"/>
          </a:xfrm>
          <a:prstGeom prst="rect">
            <a:avLst/>
          </a:prstGeom>
          <a:noFill/>
        </p:spPr>
        <p:txBody>
          <a:bodyPr wrap="square" rtlCol="0">
            <a:spAutoFit/>
          </a:bodyPr>
          <a:lstStyle/>
          <a:p>
            <a:pPr>
              <a:lnSpc>
                <a:spcPct val="150000"/>
              </a:lnSpc>
            </a:pPr>
            <a:r>
              <a:rPr lang="zh-CN" altLang="en-US" sz="1400" smtClean="0">
                <a:latin typeface="微软雅黑" panose="020B0503020204020204" pitchFamily="34" charset="-122"/>
                <a:ea typeface="微软雅黑" panose="020B0503020204020204" pitchFamily="34" charset="-122"/>
              </a:rPr>
              <a:t>如果</a:t>
            </a:r>
            <a:r>
              <a:rPr lang="zh-CN" altLang="en-US" sz="1400">
                <a:latin typeface="微软雅黑" panose="020B0503020204020204" pitchFamily="34" charset="-122"/>
                <a:ea typeface="微软雅黑" panose="020B0503020204020204" pitchFamily="34" charset="-122"/>
              </a:rPr>
              <a:t>发现火势已很大自己难以扑灭就应当立即拨打</a:t>
            </a:r>
            <a:r>
              <a:rPr lang="en-US" altLang="zh-CN" sz="1400">
                <a:latin typeface="微软雅黑" panose="020B0503020204020204" pitchFamily="34" charset="-122"/>
                <a:ea typeface="微软雅黑" panose="020B0503020204020204" pitchFamily="34" charset="-122"/>
              </a:rPr>
              <a:t>119</a:t>
            </a:r>
            <a:r>
              <a:rPr lang="zh-CN" altLang="en-US" sz="1400">
                <a:latin typeface="微软雅黑" panose="020B0503020204020204" pitchFamily="34" charset="-122"/>
                <a:ea typeface="微软雅黑" panose="020B0503020204020204" pitchFamily="34" charset="-122"/>
              </a:rPr>
              <a:t>报警。报警时要讲清楚起火的详细地点具体到楼层、房号、燃烧物及火势</a:t>
            </a:r>
            <a:r>
              <a:rPr lang="zh-CN" altLang="en-US" sz="1400" smtClean="0">
                <a:latin typeface="微软雅黑" panose="020B0503020204020204" pitchFamily="34" charset="-122"/>
                <a:ea typeface="微软雅黑" panose="020B0503020204020204" pitchFamily="34" charset="-122"/>
              </a:rPr>
              <a:t>大小</a:t>
            </a:r>
            <a:endParaRPr lang="zh-CN" altLang="en-US" sz="140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cstate="email"/>
          <a:stretch>
            <a:fillRect/>
          </a:stretch>
        </p:blipFill>
        <p:spPr>
          <a:xfrm>
            <a:off x="6473741" y="2091829"/>
            <a:ext cx="1941108" cy="1470521"/>
          </a:xfrm>
          <a:prstGeom prst="rect">
            <a:avLst/>
          </a:prstGeom>
        </p:spPr>
      </p:pic>
      <p:pic>
        <p:nvPicPr>
          <p:cNvPr id="4" name="图片 3"/>
          <p:cNvPicPr>
            <a:picLocks noChangeAspect="1"/>
          </p:cNvPicPr>
          <p:nvPr/>
        </p:nvPicPr>
        <p:blipFill>
          <a:blip r:embed="rId3" cstate="email"/>
          <a:stretch>
            <a:fillRect/>
          </a:stretch>
        </p:blipFill>
        <p:spPr>
          <a:xfrm>
            <a:off x="573975" y="3334065"/>
            <a:ext cx="1057131" cy="1057131"/>
          </a:xfrm>
          <a:prstGeom prst="rect">
            <a:avLst/>
          </a:prstGeom>
        </p:spPr>
      </p:pic>
      <p:cxnSp>
        <p:nvCxnSpPr>
          <p:cNvPr id="6" name="直接连接符 5"/>
          <p:cNvCxnSpPr/>
          <p:nvPr/>
        </p:nvCxnSpPr>
        <p:spPr>
          <a:xfrm>
            <a:off x="1878874" y="3575413"/>
            <a:ext cx="64008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Click="0">
        <p14:prism isInverted="1"/>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anim calcmode="lin" valueType="num">
                                      <p:cBhvr>
                                        <p:cTn id="13" dur="500" fill="hold"/>
                                        <p:tgtEl>
                                          <p:spTgt spid="54"/>
                                        </p:tgtEl>
                                        <p:attrNameLst>
                                          <p:attrName>ppt_w</p:attrName>
                                        </p:attrNameLst>
                                      </p:cBhvr>
                                      <p:tavLst>
                                        <p:tav tm="0">
                                          <p:val>
                                            <p:fltVal val="0"/>
                                          </p:val>
                                        </p:tav>
                                        <p:tav tm="100000">
                                          <p:val>
                                            <p:strVal val="#ppt_w"/>
                                          </p:val>
                                        </p:tav>
                                      </p:tavLst>
                                    </p:anim>
                                    <p:anim calcmode="lin" valueType="num">
                                      <p:cBhvr>
                                        <p:cTn id="14" dur="500" fill="hold"/>
                                        <p:tgtEl>
                                          <p:spTgt spid="54"/>
                                        </p:tgtEl>
                                        <p:attrNameLst>
                                          <p:attrName>ppt_h</p:attrName>
                                        </p:attrNameLst>
                                      </p:cBhvr>
                                      <p:tavLst>
                                        <p:tav tm="0">
                                          <p:val>
                                            <p:fltVal val="0"/>
                                          </p:val>
                                        </p:tav>
                                        <p:tav tm="100000">
                                          <p:val>
                                            <p:strVal val="#ppt_h"/>
                                          </p:val>
                                        </p:tav>
                                      </p:tavLst>
                                    </p:anim>
                                    <p:animEffect transition="in" filter="fade">
                                      <p:cBhvr>
                                        <p:cTn id="15" dur="500"/>
                                        <p:tgtEl>
                                          <p:spTgt spid="5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 calcmode="lin" valueType="num">
                                      <p:cBhvr>
                                        <p:cTn id="18" dur="500" fill="hold"/>
                                        <p:tgtEl>
                                          <p:spTgt spid="55"/>
                                        </p:tgtEl>
                                        <p:attrNameLst>
                                          <p:attrName>ppt_w</p:attrName>
                                        </p:attrNameLst>
                                      </p:cBhvr>
                                      <p:tavLst>
                                        <p:tav tm="0">
                                          <p:val>
                                            <p:fltVal val="0"/>
                                          </p:val>
                                        </p:tav>
                                        <p:tav tm="100000">
                                          <p:val>
                                            <p:strVal val="#ppt_w"/>
                                          </p:val>
                                        </p:tav>
                                      </p:tavLst>
                                    </p:anim>
                                    <p:anim calcmode="lin" valueType="num">
                                      <p:cBhvr>
                                        <p:cTn id="19" dur="500" fill="hold"/>
                                        <p:tgtEl>
                                          <p:spTgt spid="55"/>
                                        </p:tgtEl>
                                        <p:attrNameLst>
                                          <p:attrName>ppt_h</p:attrName>
                                        </p:attrNameLst>
                                      </p:cBhvr>
                                      <p:tavLst>
                                        <p:tav tm="0">
                                          <p:val>
                                            <p:fltVal val="0"/>
                                          </p:val>
                                        </p:tav>
                                        <p:tav tm="100000">
                                          <p:val>
                                            <p:strVal val="#ppt_h"/>
                                          </p:val>
                                        </p:tav>
                                      </p:tavLst>
                                    </p:anim>
                                    <p:animEffect transition="in" filter="fade">
                                      <p:cBhvr>
                                        <p:cTn id="20" dur="500"/>
                                        <p:tgtEl>
                                          <p:spTgt spid="5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left)">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1+#ppt_w/2"/>
                                          </p:val>
                                        </p:tav>
                                        <p:tav tm="100000">
                                          <p:val>
                                            <p:strVal val="#ppt_x"/>
                                          </p:val>
                                        </p:tav>
                                      </p:tavLst>
                                    </p:anim>
                                    <p:anim calcmode="lin" valueType="num">
                                      <p:cBhvr additive="base">
                                        <p:cTn id="3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4" grpId="0" animBg="1"/>
      <p:bldP spid="55" grpId="0" animBg="1"/>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
          <p:cNvPicPr>
            <a:picLocks noChangeAspect="1"/>
          </p:cNvPicPr>
          <p:nvPr/>
        </p:nvPicPr>
        <p:blipFill>
          <a:blip r:embed="rId1"/>
          <a:stretch>
            <a:fillRect/>
          </a:stretch>
        </p:blipFill>
        <p:spPr>
          <a:xfrm>
            <a:off x="2540" y="0"/>
            <a:ext cx="9138285" cy="5143500"/>
          </a:xfrm>
          <a:prstGeom prst="rect">
            <a:avLst/>
          </a:prstGeom>
        </p:spPr>
      </p:pic>
      <p:grpSp>
        <p:nvGrpSpPr>
          <p:cNvPr id="9" name="组合 8"/>
          <p:cNvGrpSpPr/>
          <p:nvPr/>
        </p:nvGrpSpPr>
        <p:grpSpPr>
          <a:xfrm>
            <a:off x="685800" y="1047750"/>
            <a:ext cx="4358046" cy="523220"/>
            <a:chOff x="747354" y="1047750"/>
            <a:chExt cx="4358046" cy="523220"/>
          </a:xfrm>
        </p:grpSpPr>
        <p:sp>
          <p:nvSpPr>
            <p:cNvPr id="10" name="TextBox 20"/>
            <p:cNvSpPr txBox="1"/>
            <p:nvPr/>
          </p:nvSpPr>
          <p:spPr>
            <a:xfrm>
              <a:off x="747354" y="1047750"/>
              <a:ext cx="1757291" cy="523220"/>
            </a:xfrm>
            <a:prstGeom prst="rect">
              <a:avLst/>
            </a:prstGeom>
            <a:noFill/>
            <a:effectLst/>
          </p:spPr>
          <p:txBody>
            <a:bodyPr wrap="square" rtlCol="0">
              <a:spAutoFit/>
            </a:bodyPr>
            <a:lstStyle/>
            <a:p>
              <a:pPr algn="ctr"/>
              <a:r>
                <a:rPr lang="zh-CN" altLang="en-US" sz="2800" b="1">
                  <a:solidFill>
                    <a:schemeClr val="accent1"/>
                  </a:solidFill>
                  <a:latin typeface="+mn-ea"/>
                  <a:cs typeface="+mn-ea"/>
                  <a:sym typeface="+mn-lt"/>
                </a:rPr>
                <a:t>家中失火</a:t>
              </a:r>
              <a:endParaRPr lang="zh-CN" altLang="en-US" sz="2800" b="1">
                <a:solidFill>
                  <a:schemeClr val="accent1"/>
                </a:solidFill>
                <a:latin typeface="+mn-ea"/>
                <a:cs typeface="+mn-ea"/>
                <a:sym typeface="+mn-lt"/>
              </a:endParaRPr>
            </a:p>
          </p:txBody>
        </p:sp>
        <p:grpSp>
          <p:nvGrpSpPr>
            <p:cNvPr id="11" name="组合 10"/>
            <p:cNvGrpSpPr/>
            <p:nvPr/>
          </p:nvGrpSpPr>
          <p:grpSpPr>
            <a:xfrm>
              <a:off x="2477173" y="1151221"/>
              <a:ext cx="2628227" cy="345032"/>
              <a:chOff x="3429000" y="3832527"/>
              <a:chExt cx="1929735" cy="253335"/>
            </a:xfrm>
          </p:grpSpPr>
          <p:sp>
            <p:nvSpPr>
              <p:cNvPr id="12" name="五角星 11"/>
              <p:cNvSpPr/>
              <p:nvPr/>
            </p:nvSpPr>
            <p:spPr>
              <a:xfrm>
                <a:off x="3429000" y="3832527"/>
                <a:ext cx="253335" cy="2533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12"/>
              <p:cNvSpPr/>
              <p:nvPr/>
            </p:nvSpPr>
            <p:spPr>
              <a:xfrm>
                <a:off x="3848100" y="3832527"/>
                <a:ext cx="253335" cy="2533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角星 13"/>
              <p:cNvSpPr/>
              <p:nvPr/>
            </p:nvSpPr>
            <p:spPr>
              <a:xfrm>
                <a:off x="4267200" y="3832527"/>
                <a:ext cx="253335" cy="2533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五角星 14"/>
              <p:cNvSpPr/>
              <p:nvPr/>
            </p:nvSpPr>
            <p:spPr>
              <a:xfrm>
                <a:off x="4686300" y="3832527"/>
                <a:ext cx="253335" cy="2533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五角星 15"/>
              <p:cNvSpPr/>
              <p:nvPr/>
            </p:nvSpPr>
            <p:spPr>
              <a:xfrm>
                <a:off x="5105400" y="3832527"/>
                <a:ext cx="253335" cy="2533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7" name="组合 16"/>
          <p:cNvGrpSpPr/>
          <p:nvPr/>
        </p:nvGrpSpPr>
        <p:grpSpPr>
          <a:xfrm>
            <a:off x="776015" y="1729930"/>
            <a:ext cx="6310585" cy="1212640"/>
            <a:chOff x="698754" y="1904380"/>
            <a:chExt cx="6310585" cy="1212640"/>
          </a:xfrm>
        </p:grpSpPr>
        <p:sp>
          <p:nvSpPr>
            <p:cNvPr id="18" name="iṧ1íḍé"/>
            <p:cNvSpPr/>
            <p:nvPr/>
          </p:nvSpPr>
          <p:spPr bwMode="auto">
            <a:xfrm>
              <a:off x="698754" y="1971080"/>
              <a:ext cx="640763" cy="642061"/>
            </a:xfrm>
            <a:prstGeom prst="ellipse">
              <a:avLst/>
            </a:prstGeom>
            <a:solidFill>
              <a:schemeClr val="accent1"/>
            </a:solidFill>
            <a:ln w="57150">
              <a:noFill/>
              <a:round/>
            </a:ln>
          </p:spPr>
          <p:txBody>
            <a:bodyPr/>
            <a:lstStyle>
              <a:lvl1pPr eaLnBrk="0" hangingPunct="0">
                <a:spcBef>
                  <a:spcPct val="20000"/>
                </a:spcBef>
                <a:buChar char="•"/>
                <a:defRPr sz="2000">
                  <a:solidFill>
                    <a:schemeClr val="accent1"/>
                  </a:solidFill>
                </a:defRPr>
              </a:lvl1pPr>
              <a:lvl2pPr marL="742950" indent="-285750" eaLnBrk="0" hangingPunct="0">
                <a:spcBef>
                  <a:spcPct val="20000"/>
                </a:spcBef>
                <a:buChar char="–"/>
                <a:defRPr sz="2000">
                  <a:solidFill>
                    <a:schemeClr val="accent1"/>
                  </a:solidFill>
                </a:defRPr>
              </a:lvl2pPr>
              <a:lvl3pPr marL="1143000" indent="-228600" eaLnBrk="0" hangingPunct="0">
                <a:spcBef>
                  <a:spcPct val="20000"/>
                </a:spcBef>
                <a:buChar char="•"/>
                <a:defRPr sz="2400">
                  <a:solidFill>
                    <a:schemeClr val="tx1"/>
                  </a:solidFill>
                </a:defRPr>
              </a:lvl3pPr>
              <a:lvl4pPr marL="1600200" indent="-228600" eaLnBrk="0" hangingPunct="0">
                <a:spcBef>
                  <a:spcPct val="20000"/>
                </a:spcBef>
                <a:buChar char="–"/>
                <a:defRPr sz="2000">
                  <a:solidFill>
                    <a:schemeClr val="tx1"/>
                  </a:solidFill>
                </a:defRPr>
              </a:lvl4pPr>
              <a:lvl5pPr marL="2057400" indent="-228600" eaLnBrk="0" hangingPunct="0">
                <a:spcBef>
                  <a:spcPct val="20000"/>
                </a:spcBef>
                <a:buChar char="»"/>
                <a:defRPr sz="2000">
                  <a:solidFill>
                    <a:schemeClr val="tx1"/>
                  </a:solidFill>
                </a:defRPr>
              </a:lvl5pPr>
              <a:lvl6pPr marL="2514600" indent="-228600" eaLnBrk="0" fontAlgn="base" hangingPunct="0">
                <a:spcBef>
                  <a:spcPct val="20000"/>
                </a:spcBef>
                <a:spcAft>
                  <a:spcPct val="0"/>
                </a:spcAft>
                <a:buChar char="»"/>
                <a:defRPr sz="2000">
                  <a:solidFill>
                    <a:schemeClr val="tx1"/>
                  </a:solidFill>
                </a:defRPr>
              </a:lvl6pPr>
              <a:lvl7pPr marL="2971800" indent="-228600" eaLnBrk="0" fontAlgn="base" hangingPunct="0">
                <a:spcBef>
                  <a:spcPct val="20000"/>
                </a:spcBef>
                <a:spcAft>
                  <a:spcPct val="0"/>
                </a:spcAft>
                <a:buChar char="»"/>
                <a:defRPr sz="2000">
                  <a:solidFill>
                    <a:schemeClr val="tx1"/>
                  </a:solidFill>
                </a:defRPr>
              </a:lvl7pPr>
              <a:lvl8pPr marL="3429000" indent="-228600" eaLnBrk="0" fontAlgn="base" hangingPunct="0">
                <a:spcBef>
                  <a:spcPct val="20000"/>
                </a:spcBef>
                <a:spcAft>
                  <a:spcPct val="0"/>
                </a:spcAft>
                <a:buChar char="»"/>
                <a:defRPr sz="2000">
                  <a:solidFill>
                    <a:schemeClr val="tx1"/>
                  </a:solidFill>
                </a:defRPr>
              </a:lvl8pPr>
              <a:lvl9pPr marL="3886200" indent="-228600" eaLnBrk="0" fontAlgn="base" hangingPunct="0">
                <a:spcBef>
                  <a:spcPct val="20000"/>
                </a:spcBef>
                <a:spcAft>
                  <a:spcPct val="0"/>
                </a:spcAft>
                <a:buChar char="»"/>
                <a:defRPr sz="2000">
                  <a:solidFill>
                    <a:schemeClr val="tx1"/>
                  </a:solidFill>
                </a:defRPr>
              </a:lvl9pPr>
            </a:lstStyle>
            <a:p>
              <a:pPr algn="ctr" eaLnBrk="1" hangingPunct="1">
                <a:spcBef>
                  <a:spcPct val="0"/>
                </a:spcBef>
                <a:buNone/>
              </a:pPr>
              <a:r>
                <a:rPr lang="en-US" altLang="zh-CN" sz="1800" smtClean="0">
                  <a:solidFill>
                    <a:schemeClr val="bg1"/>
                  </a:solidFill>
                  <a:latin typeface="微软雅黑" panose="020B0503020204020204" pitchFamily="34" charset="-122"/>
                  <a:ea typeface="微软雅黑" panose="020B0503020204020204" pitchFamily="34" charset="-122"/>
                </a:rPr>
                <a:t>01</a:t>
              </a:r>
              <a:endParaRPr lang="zh-CN" altLang="en-US" sz="1800">
                <a:solidFill>
                  <a:schemeClr val="bg1"/>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326454" y="1904380"/>
              <a:ext cx="5682885" cy="1212640"/>
            </a:xfrm>
            <a:prstGeom prst="rect">
              <a:avLst/>
            </a:prstGeom>
            <a:noFill/>
            <a:effectLst/>
          </p:spPr>
          <p:txBody>
            <a:bodyPr wrap="square" rtlCol="0">
              <a:spAutoFit/>
            </a:bodyPr>
            <a:lstStyle/>
            <a:p>
              <a:pPr lvl="0">
                <a:lnSpc>
                  <a:spcPct val="130000"/>
                </a:lnSpc>
              </a:pPr>
              <a:r>
                <a:rPr lang="zh-CN" altLang="en-US" sz="1400" dirty="0">
                  <a:solidFill>
                    <a:schemeClr val="tx2"/>
                  </a:solidFill>
                  <a:latin typeface="微软雅黑" panose="020B0503020204020204" pitchFamily="34" charset="-122"/>
                  <a:ea typeface="微软雅黑" panose="020B0503020204020204" pitchFamily="34" charset="-122"/>
                </a:rPr>
                <a:t>发现火灾迅速拨打火警电话</a:t>
              </a:r>
              <a:r>
                <a:rPr lang="en-US" altLang="zh-CN" sz="1400" dirty="0">
                  <a:solidFill>
                    <a:schemeClr val="tx2"/>
                  </a:solidFill>
                  <a:latin typeface="微软雅黑" panose="020B0503020204020204" pitchFamily="34" charset="-122"/>
                  <a:ea typeface="微软雅黑" panose="020B0503020204020204" pitchFamily="34" charset="-122"/>
                </a:rPr>
                <a:t>119</a:t>
              </a:r>
              <a:r>
                <a:rPr lang="zh-CN" altLang="en-US" sz="1400" dirty="0">
                  <a:solidFill>
                    <a:schemeClr val="tx2"/>
                  </a:solidFill>
                  <a:latin typeface="微软雅黑" panose="020B0503020204020204" pitchFamily="34" charset="-122"/>
                  <a:ea typeface="微软雅黑" panose="020B0503020204020204" pitchFamily="34" charset="-122"/>
                </a:rPr>
                <a:t>。报警时要讲清详细地址、起火</a:t>
              </a:r>
              <a:r>
                <a:rPr lang="zh-CN" altLang="en-US" sz="1400" dirty="0" smtClean="0">
                  <a:solidFill>
                    <a:schemeClr val="tx2"/>
                  </a:solidFill>
                  <a:latin typeface="微软雅黑" panose="020B0503020204020204" pitchFamily="34" charset="-122"/>
                  <a:ea typeface="微软雅黑" panose="020B0503020204020204" pitchFamily="34" charset="-122"/>
                </a:rPr>
                <a:t>部位</a:t>
              </a:r>
              <a:endParaRPr lang="en-US" altLang="zh-CN" sz="1400" dirty="0" smtClean="0">
                <a:solidFill>
                  <a:schemeClr val="tx2"/>
                </a:solidFill>
                <a:latin typeface="微软雅黑" panose="020B0503020204020204" pitchFamily="34" charset="-122"/>
                <a:ea typeface="微软雅黑" panose="020B0503020204020204" pitchFamily="34" charset="-122"/>
              </a:endParaRPr>
            </a:p>
            <a:p>
              <a:pPr lvl="0">
                <a:lnSpc>
                  <a:spcPct val="130000"/>
                </a:lnSpc>
              </a:pPr>
              <a:r>
                <a:rPr lang="zh-CN" altLang="en-US" sz="1400" dirty="0" smtClean="0">
                  <a:solidFill>
                    <a:schemeClr val="tx2"/>
                  </a:solidFill>
                  <a:latin typeface="微软雅黑" panose="020B0503020204020204" pitchFamily="34" charset="-122"/>
                  <a:ea typeface="微软雅黑" panose="020B0503020204020204" pitchFamily="34" charset="-122"/>
                </a:rPr>
                <a:t>着火</a:t>
              </a:r>
              <a:r>
                <a:rPr lang="zh-CN" altLang="en-US" sz="1400" dirty="0">
                  <a:solidFill>
                    <a:schemeClr val="tx2"/>
                  </a:solidFill>
                  <a:latin typeface="微软雅黑" panose="020B0503020204020204" pitchFamily="34" charset="-122"/>
                  <a:ea typeface="微软雅黑" panose="020B0503020204020204" pitchFamily="34" charset="-122"/>
                </a:rPr>
                <a:t>物质、火势大小、报警人姓名及电话号码，并派人到路口迎候消防车。家中一旦起火，不要惊慌失措，如果火势不大，应迅速利用家中备用的简易灭火器材，采取有效措施控制和扑灭火灾</a:t>
              </a:r>
              <a:r>
                <a:rPr lang="zh-CN" altLang="en-US" sz="1400" dirty="0" smtClean="0">
                  <a:solidFill>
                    <a:schemeClr val="tx2"/>
                  </a:solidFill>
                  <a:latin typeface="微软雅黑" panose="020B0503020204020204" pitchFamily="34" charset="-122"/>
                  <a:ea typeface="微软雅黑" panose="020B0503020204020204" pitchFamily="34" charset="-122"/>
                </a:rPr>
                <a:t>。</a:t>
              </a:r>
              <a:endParaRPr lang="zh-CN" altLang="en-US" sz="1400" dirty="0">
                <a:solidFill>
                  <a:schemeClr val="tx2"/>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776015" y="3215226"/>
            <a:ext cx="7885828" cy="1185324"/>
            <a:chOff x="698754" y="1904380"/>
            <a:chExt cx="7885828" cy="1185324"/>
          </a:xfrm>
        </p:grpSpPr>
        <p:sp>
          <p:nvSpPr>
            <p:cNvPr id="21" name="iṧ1íḍé"/>
            <p:cNvSpPr/>
            <p:nvPr/>
          </p:nvSpPr>
          <p:spPr bwMode="auto">
            <a:xfrm>
              <a:off x="698754" y="1971080"/>
              <a:ext cx="640763" cy="642061"/>
            </a:xfrm>
            <a:prstGeom prst="ellipse">
              <a:avLst/>
            </a:prstGeom>
            <a:solidFill>
              <a:schemeClr val="accent1"/>
            </a:solidFill>
            <a:ln w="57150">
              <a:noFill/>
              <a:round/>
            </a:ln>
          </p:spPr>
          <p:txBody>
            <a:bodyPr/>
            <a:lstStyle>
              <a:lvl1pPr eaLnBrk="0" hangingPunct="0">
                <a:spcBef>
                  <a:spcPct val="20000"/>
                </a:spcBef>
                <a:buChar char="•"/>
                <a:defRPr sz="2000">
                  <a:solidFill>
                    <a:schemeClr val="accent1"/>
                  </a:solidFill>
                </a:defRPr>
              </a:lvl1pPr>
              <a:lvl2pPr marL="742950" indent="-285750" eaLnBrk="0" hangingPunct="0">
                <a:spcBef>
                  <a:spcPct val="20000"/>
                </a:spcBef>
                <a:buChar char="–"/>
                <a:defRPr sz="2000">
                  <a:solidFill>
                    <a:schemeClr val="accent1"/>
                  </a:solidFill>
                </a:defRPr>
              </a:lvl2pPr>
              <a:lvl3pPr marL="1143000" indent="-228600" eaLnBrk="0" hangingPunct="0">
                <a:spcBef>
                  <a:spcPct val="20000"/>
                </a:spcBef>
                <a:buChar char="•"/>
                <a:defRPr sz="2400">
                  <a:solidFill>
                    <a:schemeClr val="tx1"/>
                  </a:solidFill>
                </a:defRPr>
              </a:lvl3pPr>
              <a:lvl4pPr marL="1600200" indent="-228600" eaLnBrk="0" hangingPunct="0">
                <a:spcBef>
                  <a:spcPct val="20000"/>
                </a:spcBef>
                <a:buChar char="–"/>
                <a:defRPr sz="2000">
                  <a:solidFill>
                    <a:schemeClr val="tx1"/>
                  </a:solidFill>
                </a:defRPr>
              </a:lvl4pPr>
              <a:lvl5pPr marL="2057400" indent="-228600" eaLnBrk="0" hangingPunct="0">
                <a:spcBef>
                  <a:spcPct val="20000"/>
                </a:spcBef>
                <a:buChar char="»"/>
                <a:defRPr sz="2000">
                  <a:solidFill>
                    <a:schemeClr val="tx1"/>
                  </a:solidFill>
                </a:defRPr>
              </a:lvl5pPr>
              <a:lvl6pPr marL="2514600" indent="-228600" eaLnBrk="0" fontAlgn="base" hangingPunct="0">
                <a:spcBef>
                  <a:spcPct val="20000"/>
                </a:spcBef>
                <a:spcAft>
                  <a:spcPct val="0"/>
                </a:spcAft>
                <a:buChar char="»"/>
                <a:defRPr sz="2000">
                  <a:solidFill>
                    <a:schemeClr val="tx1"/>
                  </a:solidFill>
                </a:defRPr>
              </a:lvl6pPr>
              <a:lvl7pPr marL="2971800" indent="-228600" eaLnBrk="0" fontAlgn="base" hangingPunct="0">
                <a:spcBef>
                  <a:spcPct val="20000"/>
                </a:spcBef>
                <a:spcAft>
                  <a:spcPct val="0"/>
                </a:spcAft>
                <a:buChar char="»"/>
                <a:defRPr sz="2000">
                  <a:solidFill>
                    <a:schemeClr val="tx1"/>
                  </a:solidFill>
                </a:defRPr>
              </a:lvl7pPr>
              <a:lvl8pPr marL="3429000" indent="-228600" eaLnBrk="0" fontAlgn="base" hangingPunct="0">
                <a:spcBef>
                  <a:spcPct val="20000"/>
                </a:spcBef>
                <a:spcAft>
                  <a:spcPct val="0"/>
                </a:spcAft>
                <a:buChar char="»"/>
                <a:defRPr sz="2000">
                  <a:solidFill>
                    <a:schemeClr val="tx1"/>
                  </a:solidFill>
                </a:defRPr>
              </a:lvl8pPr>
              <a:lvl9pPr marL="3886200" indent="-228600" eaLnBrk="0" fontAlgn="base" hangingPunct="0">
                <a:spcBef>
                  <a:spcPct val="20000"/>
                </a:spcBef>
                <a:spcAft>
                  <a:spcPct val="0"/>
                </a:spcAft>
                <a:buChar char="»"/>
                <a:defRPr sz="2000">
                  <a:solidFill>
                    <a:schemeClr val="tx1"/>
                  </a:solidFill>
                </a:defRPr>
              </a:lvl9pPr>
            </a:lstStyle>
            <a:p>
              <a:pPr algn="ctr" eaLnBrk="1" hangingPunct="1">
                <a:spcBef>
                  <a:spcPct val="0"/>
                </a:spcBef>
                <a:buNone/>
              </a:pPr>
              <a:r>
                <a:rPr lang="en-US" altLang="zh-CN" sz="1800" smtClean="0">
                  <a:solidFill>
                    <a:schemeClr val="bg1"/>
                  </a:solidFill>
                  <a:latin typeface="微软雅黑" panose="020B0503020204020204" pitchFamily="34" charset="-122"/>
                  <a:ea typeface="微软雅黑" panose="020B0503020204020204" pitchFamily="34" charset="-122"/>
                </a:rPr>
                <a:t>02</a:t>
              </a:r>
              <a:endParaRPr lang="zh-CN" altLang="en-US" sz="180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1326453" y="1904380"/>
              <a:ext cx="7258129" cy="1185324"/>
            </a:xfrm>
            <a:prstGeom prst="rect">
              <a:avLst/>
            </a:prstGeom>
            <a:noFill/>
            <a:effectLst/>
          </p:spPr>
          <p:txBody>
            <a:bodyPr wrap="square" rtlCol="0">
              <a:spAutoFit/>
            </a:bodyPr>
            <a:lstStyle/>
            <a:p>
              <a:pPr lvl="0">
                <a:lnSpc>
                  <a:spcPct val="130000"/>
                </a:lnSpc>
              </a:pPr>
              <a:r>
                <a:rPr lang="zh-CN" altLang="en-US" sz="1400">
                  <a:solidFill>
                    <a:schemeClr val="tx2"/>
                  </a:solidFill>
                  <a:latin typeface="微软雅黑" panose="020B0503020204020204" pitchFamily="34" charset="-122"/>
                  <a:ea typeface="微软雅黑" panose="020B0503020204020204" pitchFamily="34" charset="-122"/>
                </a:rPr>
                <a:t>油锅着火，不能泼水灭火，应关闭炉灶燃气阀门，直接盖上锅盖或用湿抹布覆盖，令火窒息。还可向锅内放入切好的蔬菜冷却灭火。煤气罐着火，要用浸湿的被褥、衣物等捂盖灭火，并迅速关掉阀门。家用电器或线路着火，要先切断电源，再用干粉或气体灭火器</a:t>
              </a:r>
              <a:r>
                <a:rPr lang="zh-CN" altLang="en-US" sz="1400" smtClean="0">
                  <a:solidFill>
                    <a:schemeClr val="tx2"/>
                  </a:solidFill>
                  <a:latin typeface="微软雅黑" panose="020B0503020204020204" pitchFamily="34" charset="-122"/>
                  <a:ea typeface="微软雅黑" panose="020B0503020204020204" pitchFamily="34" charset="-122"/>
                </a:rPr>
                <a:t>灭火以防</a:t>
              </a:r>
              <a:r>
                <a:rPr lang="zh-CN" altLang="en-US" sz="1400">
                  <a:solidFill>
                    <a:schemeClr val="tx2"/>
                  </a:solidFill>
                  <a:latin typeface="微软雅黑" panose="020B0503020204020204" pitchFamily="34" charset="-122"/>
                  <a:ea typeface="微软雅黑" panose="020B0503020204020204" pitchFamily="34" charset="-122"/>
                </a:rPr>
                <a:t>触电或电器炸伤。救火时不要贸然开门窗，以免空气对流，加速火势蔓延</a:t>
              </a:r>
              <a:r>
                <a:rPr lang="zh-CN" altLang="en-US" sz="1400" smtClean="0">
                  <a:solidFill>
                    <a:schemeClr val="tx2"/>
                  </a:solidFill>
                  <a:latin typeface="微软雅黑" panose="020B0503020204020204" pitchFamily="34" charset="-122"/>
                  <a:ea typeface="微软雅黑" panose="020B0503020204020204" pitchFamily="34" charset="-122"/>
                </a:rPr>
                <a:t>。</a:t>
              </a:r>
              <a:endParaRPr lang="zh-CN" altLang="en-US" sz="1400">
                <a:solidFill>
                  <a:schemeClr val="tx2"/>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6781800" y="1352550"/>
            <a:ext cx="1828800" cy="1828800"/>
          </a:xfrm>
          <a:prstGeom prst="rect">
            <a:avLst/>
          </a:prstGeom>
        </p:spPr>
      </p:pic>
      <p:cxnSp>
        <p:nvCxnSpPr>
          <p:cNvPr id="24" name="直接连接符 23"/>
          <p:cNvCxnSpPr/>
          <p:nvPr/>
        </p:nvCxnSpPr>
        <p:spPr>
          <a:xfrm>
            <a:off x="1524000" y="3081202"/>
            <a:ext cx="52578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Click="0">
        <p14:prism isInverted="1"/>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par>
                                <p:cTn id="15" presetID="22" presetClass="entr" presetSubtype="8"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1+#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
          <p:cNvPicPr>
            <a:picLocks noChangeAspect="1"/>
          </p:cNvPicPr>
          <p:nvPr/>
        </p:nvPicPr>
        <p:blipFill>
          <a:blip r:embed="rId1"/>
          <a:stretch>
            <a:fillRect/>
          </a:stretch>
        </p:blipFill>
        <p:spPr>
          <a:xfrm>
            <a:off x="2540" y="0"/>
            <a:ext cx="9138285" cy="5143500"/>
          </a:xfrm>
          <a:prstGeom prst="rect">
            <a:avLst/>
          </a:prstGeom>
        </p:spPr>
      </p:pic>
      <p:grpSp>
        <p:nvGrpSpPr>
          <p:cNvPr id="18" name="组合 17"/>
          <p:cNvGrpSpPr/>
          <p:nvPr/>
        </p:nvGrpSpPr>
        <p:grpSpPr>
          <a:xfrm>
            <a:off x="738052" y="1862746"/>
            <a:ext cx="3505200" cy="983026"/>
            <a:chOff x="738052" y="2038350"/>
            <a:chExt cx="3505200" cy="983026"/>
          </a:xfrm>
        </p:grpSpPr>
        <p:sp>
          <p:nvSpPr>
            <p:cNvPr id="19" name="TextBox 20"/>
            <p:cNvSpPr txBox="1"/>
            <p:nvPr/>
          </p:nvSpPr>
          <p:spPr>
            <a:xfrm>
              <a:off x="738052" y="2407682"/>
              <a:ext cx="3505200" cy="613694"/>
            </a:xfrm>
            <a:prstGeom prst="rect">
              <a:avLst/>
            </a:prstGeom>
            <a:noFill/>
          </p:spPr>
          <p:txBody>
            <a:bodyPr wrap="square" rtlCol="0">
              <a:spAutoFit/>
            </a:bodyPr>
            <a:lstStyle/>
            <a:p>
              <a:pPr>
                <a:lnSpc>
                  <a:spcPct val="150000"/>
                </a:lnSpc>
                <a:defRPr/>
              </a:pPr>
              <a:r>
                <a:rPr lang="zh-CN" altLang="en-US" sz="1200" kern="0">
                  <a:solidFill>
                    <a:schemeClr val="tx2"/>
                  </a:solidFill>
                  <a:latin typeface="微软雅黑" panose="020B0503020204020204" pitchFamily="34" charset="-122"/>
                  <a:ea typeface="微软雅黑" panose="020B0503020204020204" pitchFamily="34" charset="-122"/>
                  <a:sym typeface="Gill Sans" charset="0"/>
                </a:rPr>
                <a:t>千万不要使用电梯，应从消防疏散楼梯撤离</a:t>
              </a:r>
              <a:r>
                <a:rPr lang="zh-CN" altLang="en-US" sz="1200" kern="0" smtClean="0">
                  <a:solidFill>
                    <a:schemeClr val="tx2"/>
                  </a:solidFill>
                  <a:latin typeface="微软雅黑" panose="020B0503020204020204" pitchFamily="34" charset="-122"/>
                  <a:ea typeface="微软雅黑" panose="020B0503020204020204" pitchFamily="34" charset="-122"/>
                  <a:sym typeface="Gill Sans" charset="0"/>
                </a:rPr>
                <a:t>。按照</a:t>
              </a:r>
              <a:r>
                <a:rPr lang="zh-CN" altLang="en-US" sz="1200" kern="0">
                  <a:solidFill>
                    <a:schemeClr val="tx2"/>
                  </a:solidFill>
                  <a:latin typeface="微软雅黑" panose="020B0503020204020204" pitchFamily="34" charset="-122"/>
                  <a:ea typeface="微软雅黑" panose="020B0503020204020204" pitchFamily="34" charset="-122"/>
                  <a:sym typeface="Gill Sans" charset="0"/>
                </a:rPr>
                <a:t>火灾逃生路线图或疏散指示标志逃生</a:t>
              </a:r>
              <a:r>
                <a:rPr lang="zh-CN" altLang="en-US" sz="1200" kern="0" smtClean="0">
                  <a:solidFill>
                    <a:schemeClr val="tx2"/>
                  </a:solidFill>
                  <a:latin typeface="微软雅黑" panose="020B0503020204020204" pitchFamily="34" charset="-122"/>
                  <a:ea typeface="微软雅黑" panose="020B0503020204020204" pitchFamily="34" charset="-122"/>
                  <a:sym typeface="Gill Sans" charset="0"/>
                </a:rPr>
                <a:t>。</a:t>
              </a:r>
              <a:endParaRPr lang="zh-CN" altLang="en-US" sz="1200" kern="0">
                <a:solidFill>
                  <a:schemeClr val="tx2"/>
                </a:solidFill>
                <a:latin typeface="微软雅黑" panose="020B0503020204020204" pitchFamily="34" charset="-122"/>
                <a:ea typeface="微软雅黑" panose="020B0503020204020204" pitchFamily="34" charset="-122"/>
                <a:sym typeface="Gill Sans" charset="0"/>
              </a:endParaRPr>
            </a:p>
          </p:txBody>
        </p:sp>
        <p:sp>
          <p:nvSpPr>
            <p:cNvPr id="20" name="矩形 19"/>
            <p:cNvSpPr/>
            <p:nvPr/>
          </p:nvSpPr>
          <p:spPr>
            <a:xfrm>
              <a:off x="838200" y="2038350"/>
              <a:ext cx="3276600" cy="369332"/>
            </a:xfrm>
            <a:prstGeom prst="rect">
              <a:avLst/>
            </a:prstGeom>
            <a:noFill/>
            <a:ln>
              <a:solidFill>
                <a:schemeClr val="accent1"/>
              </a:solidFill>
            </a:ln>
          </p:spPr>
          <p:txBody>
            <a:bodyPr wrap="square">
              <a:spAutoFit/>
            </a:bodyPr>
            <a:lstStyle/>
            <a:p>
              <a:r>
                <a:rPr lang="zh-CN" altLang="en-US">
                  <a:solidFill>
                    <a:schemeClr val="accent1"/>
                  </a:solidFill>
                  <a:latin typeface="微软雅黑" panose="020B0503020204020204" pitchFamily="34" charset="-122"/>
                  <a:ea typeface="微软雅黑" panose="020B0503020204020204" pitchFamily="34" charset="-122"/>
                </a:rPr>
                <a:t>千万不要使用电梯</a:t>
              </a:r>
              <a:endParaRPr lang="id-ID" altLang="zh-CN">
                <a:solidFill>
                  <a:schemeClr val="accent1"/>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685800" y="3005746"/>
            <a:ext cx="3505200" cy="1537024"/>
            <a:chOff x="685800" y="2038350"/>
            <a:chExt cx="3505200" cy="1537024"/>
          </a:xfrm>
        </p:grpSpPr>
        <p:sp>
          <p:nvSpPr>
            <p:cNvPr id="22" name="TextBox 20"/>
            <p:cNvSpPr txBox="1"/>
            <p:nvPr/>
          </p:nvSpPr>
          <p:spPr>
            <a:xfrm>
              <a:off x="685800" y="2407682"/>
              <a:ext cx="3505200" cy="1167692"/>
            </a:xfrm>
            <a:prstGeom prst="rect">
              <a:avLst/>
            </a:prstGeom>
            <a:noFill/>
          </p:spPr>
          <p:txBody>
            <a:bodyPr wrap="square" rtlCol="0">
              <a:spAutoFit/>
            </a:bodyPr>
            <a:lstStyle/>
            <a:p>
              <a:pPr>
                <a:lnSpc>
                  <a:spcPct val="150000"/>
                </a:lnSpc>
                <a:defRPr/>
              </a:pPr>
              <a:r>
                <a:rPr lang="zh-CN" altLang="en-US" sz="1200" kern="0">
                  <a:solidFill>
                    <a:schemeClr val="tx2"/>
                  </a:solidFill>
                  <a:latin typeface="微软雅黑" panose="020B0503020204020204" pitchFamily="34" charset="-122"/>
                  <a:ea typeface="微软雅黑" panose="020B0503020204020204" pitchFamily="34" charset="-122"/>
                  <a:sym typeface="Gill Sans" charset="0"/>
                </a:rPr>
                <a:t>必须随身携带钥匙，一旦去路被堵，可以及时退回房间再寻</a:t>
              </a:r>
              <a:r>
                <a:rPr lang="zh-CN" altLang="en-US" sz="1200" kern="0" smtClean="0">
                  <a:solidFill>
                    <a:schemeClr val="tx2"/>
                  </a:solidFill>
                  <a:latin typeface="微软雅黑" panose="020B0503020204020204" pitchFamily="34" charset="-122"/>
                  <a:ea typeface="微软雅黑" panose="020B0503020204020204" pitchFamily="34" charset="-122"/>
                  <a:sym typeface="Gill Sans" charset="0"/>
                </a:rPr>
                <a:t>良策。在</a:t>
              </a:r>
              <a:r>
                <a:rPr lang="zh-CN" altLang="en-US" sz="1200" kern="0">
                  <a:solidFill>
                    <a:schemeClr val="tx2"/>
                  </a:solidFill>
                  <a:latin typeface="微软雅黑" panose="020B0503020204020204" pitchFamily="34" charset="-122"/>
                  <a:ea typeface="微软雅黑" panose="020B0503020204020204" pitchFamily="34" charset="-122"/>
                  <a:sym typeface="Gill Sans" charset="0"/>
                </a:rPr>
                <a:t>可能的情况下，逃生时一边跑一边敲门通知其他人逃生。如果有警铃开关，应立刻按动警铃报警</a:t>
              </a:r>
              <a:r>
                <a:rPr lang="zh-CN" altLang="en-US" sz="1200" kern="0" smtClean="0">
                  <a:solidFill>
                    <a:schemeClr val="tx2"/>
                  </a:solidFill>
                  <a:latin typeface="微软雅黑" panose="020B0503020204020204" pitchFamily="34" charset="-122"/>
                  <a:ea typeface="微软雅黑" panose="020B0503020204020204" pitchFamily="34" charset="-122"/>
                  <a:sym typeface="Gill Sans" charset="0"/>
                </a:rPr>
                <a:t>。</a:t>
              </a:r>
              <a:endParaRPr lang="zh-CN" altLang="en-US" sz="1200" kern="0">
                <a:solidFill>
                  <a:schemeClr val="tx2"/>
                </a:solidFill>
                <a:latin typeface="微软雅黑" panose="020B0503020204020204" pitchFamily="34" charset="-122"/>
                <a:ea typeface="微软雅黑" panose="020B0503020204020204" pitchFamily="34" charset="-122"/>
                <a:sym typeface="Gill Sans" charset="0"/>
              </a:endParaRPr>
            </a:p>
          </p:txBody>
        </p:sp>
        <p:sp>
          <p:nvSpPr>
            <p:cNvPr id="23" name="矩形 22"/>
            <p:cNvSpPr/>
            <p:nvPr/>
          </p:nvSpPr>
          <p:spPr>
            <a:xfrm>
              <a:off x="838200" y="2038350"/>
              <a:ext cx="3276600" cy="369332"/>
            </a:xfrm>
            <a:prstGeom prst="rect">
              <a:avLst/>
            </a:prstGeom>
            <a:noFill/>
            <a:ln>
              <a:solidFill>
                <a:schemeClr val="accent1"/>
              </a:solidFill>
            </a:ln>
          </p:spPr>
          <p:txBody>
            <a:bodyPr wrap="square">
              <a:spAutoFit/>
            </a:bodyPr>
            <a:lstStyle/>
            <a:p>
              <a:r>
                <a:rPr lang="zh-CN" altLang="en-US">
                  <a:solidFill>
                    <a:schemeClr val="accent1"/>
                  </a:solidFill>
                  <a:latin typeface="微软雅黑" panose="020B0503020204020204" pitchFamily="34" charset="-122"/>
                  <a:ea typeface="微软雅黑" panose="020B0503020204020204" pitchFamily="34" charset="-122"/>
                </a:rPr>
                <a:t>必须随身携带钥匙</a:t>
              </a:r>
              <a:endParaRPr lang="zh-CN" altLang="en-US">
                <a:solidFill>
                  <a:schemeClr val="accent1"/>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4800600" y="1862746"/>
            <a:ext cx="3505200" cy="983026"/>
            <a:chOff x="709748" y="2038350"/>
            <a:chExt cx="3505200" cy="983026"/>
          </a:xfrm>
        </p:grpSpPr>
        <p:sp>
          <p:nvSpPr>
            <p:cNvPr id="25" name="TextBox 20"/>
            <p:cNvSpPr txBox="1"/>
            <p:nvPr/>
          </p:nvSpPr>
          <p:spPr>
            <a:xfrm>
              <a:off x="709748" y="2407682"/>
              <a:ext cx="3505200" cy="613694"/>
            </a:xfrm>
            <a:prstGeom prst="rect">
              <a:avLst/>
            </a:prstGeom>
            <a:noFill/>
          </p:spPr>
          <p:txBody>
            <a:bodyPr wrap="square" rtlCol="0">
              <a:spAutoFit/>
            </a:bodyPr>
            <a:lstStyle/>
            <a:p>
              <a:pPr>
                <a:lnSpc>
                  <a:spcPct val="150000"/>
                </a:lnSpc>
                <a:defRPr/>
              </a:pPr>
              <a:r>
                <a:rPr lang="zh-CN" altLang="en-US" sz="1200" kern="0" smtClean="0">
                  <a:solidFill>
                    <a:schemeClr val="tx2"/>
                  </a:solidFill>
                  <a:latin typeface="微软雅黑" panose="020B0503020204020204" pitchFamily="34" charset="-122"/>
                  <a:ea typeface="微软雅黑" panose="020B0503020204020204" pitchFamily="34" charset="-122"/>
                  <a:sym typeface="Gill Sans" charset="0"/>
                </a:rPr>
                <a:t>如</a:t>
              </a:r>
              <a:r>
                <a:rPr lang="zh-CN" altLang="en-US" sz="1200" kern="0">
                  <a:solidFill>
                    <a:schemeClr val="tx2"/>
                  </a:solidFill>
                  <a:latin typeface="微软雅黑" panose="020B0503020204020204" pitchFamily="34" charset="-122"/>
                  <a:ea typeface="微软雅黑" panose="020B0503020204020204" pitchFamily="34" charset="-122"/>
                  <a:sym typeface="Gill Sans" charset="0"/>
                </a:rPr>
                <a:t>被困于高处呼救无效时，可在窗前挥动被单、毛巾、枕套等，引起别人注意</a:t>
              </a:r>
              <a:r>
                <a:rPr lang="zh-CN" altLang="en-US" sz="1200" kern="0" smtClean="0">
                  <a:solidFill>
                    <a:schemeClr val="tx2"/>
                  </a:solidFill>
                  <a:latin typeface="微软雅黑" panose="020B0503020204020204" pitchFamily="34" charset="-122"/>
                  <a:ea typeface="微软雅黑" panose="020B0503020204020204" pitchFamily="34" charset="-122"/>
                  <a:sym typeface="Gill Sans" charset="0"/>
                </a:rPr>
                <a:t>。</a:t>
              </a:r>
              <a:endParaRPr lang="zh-CN" altLang="en-US" sz="1200" kern="0">
                <a:solidFill>
                  <a:schemeClr val="tx2"/>
                </a:solidFill>
                <a:latin typeface="微软雅黑" panose="020B0503020204020204" pitchFamily="34" charset="-122"/>
                <a:ea typeface="微软雅黑" panose="020B0503020204020204" pitchFamily="34" charset="-122"/>
                <a:sym typeface="Gill Sans" charset="0"/>
              </a:endParaRPr>
            </a:p>
          </p:txBody>
        </p:sp>
        <p:sp>
          <p:nvSpPr>
            <p:cNvPr id="26" name="矩形 25"/>
            <p:cNvSpPr/>
            <p:nvPr/>
          </p:nvSpPr>
          <p:spPr>
            <a:xfrm>
              <a:off x="838200" y="2038350"/>
              <a:ext cx="3276600" cy="369332"/>
            </a:xfrm>
            <a:prstGeom prst="rect">
              <a:avLst/>
            </a:prstGeom>
            <a:noFill/>
            <a:ln>
              <a:solidFill>
                <a:schemeClr val="accent1"/>
              </a:solidFill>
            </a:ln>
          </p:spPr>
          <p:txBody>
            <a:bodyPr wrap="square">
              <a:spAutoFit/>
            </a:bodyPr>
            <a:lstStyle/>
            <a:p>
              <a:r>
                <a:rPr lang="zh-CN" altLang="en-US">
                  <a:solidFill>
                    <a:schemeClr val="accent1"/>
                  </a:solidFill>
                  <a:latin typeface="微软雅黑" panose="020B0503020204020204" pitchFamily="34" charset="-122"/>
                  <a:ea typeface="微软雅黑" panose="020B0503020204020204" pitchFamily="34" charset="-122"/>
                </a:rPr>
                <a:t>如被困于高处呼救无效时</a:t>
              </a:r>
              <a:endParaRPr lang="zh-CN" altLang="en-US">
                <a:solidFill>
                  <a:schemeClr val="accent1"/>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4852852" y="3005746"/>
            <a:ext cx="3505200" cy="1537024"/>
            <a:chOff x="762000" y="2038350"/>
            <a:chExt cx="3505200" cy="1537024"/>
          </a:xfrm>
        </p:grpSpPr>
        <p:sp>
          <p:nvSpPr>
            <p:cNvPr id="29" name="TextBox 20"/>
            <p:cNvSpPr txBox="1"/>
            <p:nvPr/>
          </p:nvSpPr>
          <p:spPr>
            <a:xfrm>
              <a:off x="762000" y="2407682"/>
              <a:ext cx="3505200" cy="1167692"/>
            </a:xfrm>
            <a:prstGeom prst="rect">
              <a:avLst/>
            </a:prstGeom>
            <a:noFill/>
          </p:spPr>
          <p:txBody>
            <a:bodyPr wrap="square" rtlCol="0">
              <a:spAutoFit/>
            </a:bodyPr>
            <a:lstStyle/>
            <a:p>
              <a:pPr>
                <a:lnSpc>
                  <a:spcPct val="150000"/>
                </a:lnSpc>
                <a:defRPr/>
              </a:pPr>
              <a:r>
                <a:rPr lang="zh-CN" altLang="en-US" sz="1200" kern="0" smtClean="0">
                  <a:solidFill>
                    <a:schemeClr val="tx2"/>
                  </a:solidFill>
                  <a:latin typeface="微软雅黑" panose="020B0503020204020204" pitchFamily="34" charset="-122"/>
                  <a:ea typeface="微软雅黑" panose="020B0503020204020204" pitchFamily="34" charset="-122"/>
                  <a:sym typeface="Gill Sans" charset="0"/>
                </a:rPr>
                <a:t>如果</a:t>
              </a:r>
              <a:r>
                <a:rPr lang="zh-CN" altLang="en-US" sz="1200" kern="0">
                  <a:solidFill>
                    <a:schemeClr val="tx2"/>
                  </a:solidFill>
                  <a:latin typeface="微软雅黑" panose="020B0503020204020204" pitchFamily="34" charset="-122"/>
                  <a:ea typeface="微软雅黑" panose="020B0503020204020204" pitchFamily="34" charset="-122"/>
                  <a:sym typeface="Gill Sans" charset="0"/>
                </a:rPr>
                <a:t>门窗、通道、楼梯等被烟火封住，应充分利用救生绳、住所如果离楼顶较近，可直奔楼顶平台或阳台，发出求救信号并耐心等待救援人员到来。无论遇到何种情况，都不能直接往楼下跳。</a:t>
              </a:r>
              <a:endParaRPr lang="zh-CN" altLang="en-US" sz="1200" kern="0">
                <a:solidFill>
                  <a:schemeClr val="tx2"/>
                </a:solidFill>
                <a:latin typeface="微软雅黑" panose="020B0503020204020204" pitchFamily="34" charset="-122"/>
                <a:ea typeface="微软雅黑" panose="020B0503020204020204" pitchFamily="34" charset="-122"/>
                <a:sym typeface="Gill Sans" charset="0"/>
              </a:endParaRPr>
            </a:p>
          </p:txBody>
        </p:sp>
        <p:sp>
          <p:nvSpPr>
            <p:cNvPr id="31" name="矩形 30"/>
            <p:cNvSpPr/>
            <p:nvPr/>
          </p:nvSpPr>
          <p:spPr>
            <a:xfrm>
              <a:off x="838200" y="2038350"/>
              <a:ext cx="3276600" cy="369332"/>
            </a:xfrm>
            <a:prstGeom prst="rect">
              <a:avLst/>
            </a:prstGeom>
            <a:noFill/>
            <a:ln>
              <a:solidFill>
                <a:schemeClr val="accent1"/>
              </a:solidFill>
            </a:ln>
          </p:spPr>
          <p:txBody>
            <a:bodyPr wrap="square">
              <a:spAutoFit/>
            </a:bodyPr>
            <a:lstStyle/>
            <a:p>
              <a:r>
                <a:rPr lang="zh-CN" altLang="en-US">
                  <a:solidFill>
                    <a:schemeClr val="accent1"/>
                  </a:solidFill>
                  <a:latin typeface="微软雅黑" panose="020B0503020204020204" pitchFamily="34" charset="-122"/>
                  <a:ea typeface="微软雅黑" panose="020B0503020204020204" pitchFamily="34" charset="-122"/>
                </a:rPr>
                <a:t>不能直接往楼下跳</a:t>
              </a:r>
              <a:endParaRPr lang="zh-CN" altLang="en-US">
                <a:solidFill>
                  <a:schemeClr val="accent1"/>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685800" y="1200150"/>
            <a:ext cx="4358046" cy="523220"/>
            <a:chOff x="747354" y="1047750"/>
            <a:chExt cx="4358046" cy="523220"/>
          </a:xfrm>
        </p:grpSpPr>
        <p:sp>
          <p:nvSpPr>
            <p:cNvPr id="36" name="TextBox 20"/>
            <p:cNvSpPr txBox="1"/>
            <p:nvPr/>
          </p:nvSpPr>
          <p:spPr>
            <a:xfrm>
              <a:off x="747354" y="1047750"/>
              <a:ext cx="1757291" cy="523220"/>
            </a:xfrm>
            <a:prstGeom prst="rect">
              <a:avLst/>
            </a:prstGeom>
            <a:noFill/>
            <a:effectLst/>
          </p:spPr>
          <p:txBody>
            <a:bodyPr wrap="square" rtlCol="0">
              <a:spAutoFit/>
            </a:bodyPr>
            <a:lstStyle/>
            <a:p>
              <a:pPr algn="ctr"/>
              <a:r>
                <a:rPr lang="zh-CN" altLang="en-US" sz="2800" b="1">
                  <a:solidFill>
                    <a:schemeClr val="accent1"/>
                  </a:solidFill>
                  <a:latin typeface="+mn-ea"/>
                  <a:cs typeface="+mn-ea"/>
                  <a:sym typeface="+mn-lt"/>
                </a:rPr>
                <a:t>逃生事项</a:t>
              </a:r>
              <a:endParaRPr lang="zh-CN" altLang="en-US" sz="2800" b="1">
                <a:solidFill>
                  <a:schemeClr val="accent1"/>
                </a:solidFill>
                <a:latin typeface="+mn-ea"/>
                <a:cs typeface="+mn-ea"/>
                <a:sym typeface="+mn-lt"/>
              </a:endParaRPr>
            </a:p>
          </p:txBody>
        </p:sp>
        <p:grpSp>
          <p:nvGrpSpPr>
            <p:cNvPr id="38" name="组合 37"/>
            <p:cNvGrpSpPr/>
            <p:nvPr/>
          </p:nvGrpSpPr>
          <p:grpSpPr>
            <a:xfrm>
              <a:off x="2477173" y="1151221"/>
              <a:ext cx="2628227" cy="345032"/>
              <a:chOff x="3429000" y="3832527"/>
              <a:chExt cx="1929735" cy="253335"/>
            </a:xfrm>
          </p:grpSpPr>
          <p:sp>
            <p:nvSpPr>
              <p:cNvPr id="39" name="五角星 38"/>
              <p:cNvSpPr/>
              <p:nvPr/>
            </p:nvSpPr>
            <p:spPr>
              <a:xfrm>
                <a:off x="3429000" y="3832527"/>
                <a:ext cx="253335" cy="2533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五角星 39"/>
              <p:cNvSpPr/>
              <p:nvPr/>
            </p:nvSpPr>
            <p:spPr>
              <a:xfrm>
                <a:off x="3848100" y="3832527"/>
                <a:ext cx="253335" cy="2533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五角星 40"/>
              <p:cNvSpPr/>
              <p:nvPr/>
            </p:nvSpPr>
            <p:spPr>
              <a:xfrm>
                <a:off x="4267200" y="3832527"/>
                <a:ext cx="253335" cy="2533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五角星 41"/>
              <p:cNvSpPr/>
              <p:nvPr/>
            </p:nvSpPr>
            <p:spPr>
              <a:xfrm>
                <a:off x="4686300" y="3832527"/>
                <a:ext cx="253335" cy="2533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五角星 42"/>
              <p:cNvSpPr/>
              <p:nvPr/>
            </p:nvSpPr>
            <p:spPr>
              <a:xfrm>
                <a:off x="5105400" y="3832527"/>
                <a:ext cx="253335" cy="253335"/>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600" advClick="0">
        <p14:prism isInverted="1"/>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par>
                                <p:cTn id="26" presetID="53" presetClass="entr" presetSubtype="1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
          <p:cNvPicPr>
            <a:picLocks noChangeAspect="1"/>
          </p:cNvPicPr>
          <p:nvPr/>
        </p:nvPicPr>
        <p:blipFill>
          <a:blip r:embed="rId1"/>
          <a:stretch>
            <a:fillRect/>
          </a:stretch>
        </p:blipFill>
        <p:spPr>
          <a:xfrm>
            <a:off x="2540" y="0"/>
            <a:ext cx="9138285" cy="5143500"/>
          </a:xfrm>
          <a:prstGeom prst="rect">
            <a:avLst/>
          </a:prstGeom>
        </p:spPr>
      </p:pic>
      <p:sp>
        <p:nvSpPr>
          <p:cNvPr id="9" name="矩形 8"/>
          <p:cNvSpPr/>
          <p:nvPr/>
        </p:nvSpPr>
        <p:spPr>
          <a:xfrm>
            <a:off x="838200" y="1603071"/>
            <a:ext cx="7696200" cy="892479"/>
          </a:xfrm>
          <a:prstGeom prst="rect">
            <a:avLst/>
          </a:prstGeom>
        </p:spPr>
        <p:txBody>
          <a:bodyPr wrap="square" lIns="79178" tIns="39588" rIns="79178" bIns="39588">
            <a:spAutoFit/>
          </a:bodyPr>
          <a:lstStyle/>
          <a:p>
            <a:pPr>
              <a:lnSpc>
                <a:spcPct val="130000"/>
              </a:lnSpc>
              <a:defRPr/>
            </a:pPr>
            <a:r>
              <a:rPr lang="zh-CN" altLang="en-US" sz="1400">
                <a:solidFill>
                  <a:schemeClr val="tx2"/>
                </a:solidFill>
                <a:cs typeface="+mn-ea"/>
                <a:sym typeface="+mn-lt"/>
              </a:rPr>
              <a:t>要记清火警电话“</a:t>
            </a:r>
            <a:r>
              <a:rPr lang="en-US" altLang="zh-CN" sz="1400">
                <a:solidFill>
                  <a:schemeClr val="tx2"/>
                </a:solidFill>
                <a:cs typeface="+mn-ea"/>
                <a:sym typeface="+mn-lt"/>
              </a:rPr>
              <a:t>119”</a:t>
            </a:r>
            <a:r>
              <a:rPr lang="zh-CN" altLang="en-US" sz="1400" smtClean="0">
                <a:solidFill>
                  <a:schemeClr val="tx2"/>
                </a:solidFill>
                <a:cs typeface="+mn-ea"/>
                <a:sym typeface="+mn-lt"/>
              </a:rPr>
              <a:t>。拨打</a:t>
            </a:r>
            <a:r>
              <a:rPr lang="zh-CN" altLang="en-US" sz="1400">
                <a:solidFill>
                  <a:schemeClr val="tx2"/>
                </a:solidFill>
                <a:cs typeface="+mn-ea"/>
                <a:sym typeface="+mn-lt"/>
              </a:rPr>
              <a:t>电话时一定要沉着冷静，关键是要把情况用尽量简练的语言表达清楚</a:t>
            </a:r>
            <a:r>
              <a:rPr lang="zh-CN" altLang="en-US" sz="1400" smtClean="0">
                <a:solidFill>
                  <a:schemeClr val="tx2"/>
                </a:solidFill>
                <a:cs typeface="+mn-ea"/>
                <a:sym typeface="+mn-lt"/>
              </a:rPr>
              <a:t>。电话</a:t>
            </a:r>
            <a:r>
              <a:rPr lang="zh-CN" altLang="en-US" sz="1400">
                <a:solidFill>
                  <a:schemeClr val="tx2"/>
                </a:solidFill>
                <a:cs typeface="+mn-ea"/>
                <a:sym typeface="+mn-lt"/>
              </a:rPr>
              <a:t>接通以后，要准确报出失火的地址、什么东西着火、火势大小、有没有人被困、有没有发生爆炸或毒气泄漏以及着火的范围等</a:t>
            </a:r>
            <a:r>
              <a:rPr lang="zh-CN" altLang="en-US" sz="1400" smtClean="0">
                <a:solidFill>
                  <a:schemeClr val="tx2"/>
                </a:solidFill>
                <a:cs typeface="+mn-ea"/>
                <a:sym typeface="+mn-lt"/>
              </a:rPr>
              <a:t>。</a:t>
            </a:r>
            <a:endParaRPr lang="zh-CN" altLang="en-US" sz="1400">
              <a:solidFill>
                <a:schemeClr val="tx2"/>
              </a:solidFill>
              <a:cs typeface="+mn-ea"/>
              <a:sym typeface="+mn-lt"/>
            </a:endParaRPr>
          </a:p>
        </p:txBody>
      </p:sp>
      <p:sp>
        <p:nvSpPr>
          <p:cNvPr id="10" name="矩形 9"/>
          <p:cNvSpPr/>
          <p:nvPr/>
        </p:nvSpPr>
        <p:spPr>
          <a:xfrm>
            <a:off x="835682" y="3380394"/>
            <a:ext cx="7698718" cy="1172556"/>
          </a:xfrm>
          <a:prstGeom prst="rect">
            <a:avLst/>
          </a:prstGeom>
        </p:spPr>
        <p:txBody>
          <a:bodyPr wrap="square" lIns="79178" tIns="39588" rIns="79178" bIns="39588">
            <a:spAutoFit/>
          </a:bodyPr>
          <a:lstStyle/>
          <a:p>
            <a:pPr>
              <a:lnSpc>
                <a:spcPct val="130000"/>
              </a:lnSpc>
              <a:defRPr/>
            </a:pPr>
            <a:r>
              <a:rPr lang="zh-CN" altLang="en-US" sz="1400">
                <a:solidFill>
                  <a:schemeClr val="bg2">
                    <a:lumMod val="10000"/>
                  </a:schemeClr>
                </a:solidFill>
                <a:cs typeface="+mn-ea"/>
                <a:sym typeface="+mn-lt"/>
              </a:rPr>
              <a:t>在说不清楚具体地址时，要说出地理位置、周围明显建筑物或道路标志</a:t>
            </a:r>
            <a:r>
              <a:rPr lang="zh-CN" altLang="en-US" sz="1400" smtClean="0">
                <a:solidFill>
                  <a:schemeClr val="bg2">
                    <a:lumMod val="10000"/>
                  </a:schemeClr>
                </a:solidFill>
                <a:cs typeface="+mn-ea"/>
                <a:sym typeface="+mn-lt"/>
              </a:rPr>
              <a:t>。将</a:t>
            </a:r>
            <a:r>
              <a:rPr lang="zh-CN" altLang="en-US" sz="1400">
                <a:solidFill>
                  <a:schemeClr val="bg2">
                    <a:lumMod val="10000"/>
                  </a:schemeClr>
                </a:solidFill>
                <a:cs typeface="+mn-ea"/>
                <a:sym typeface="+mn-lt"/>
              </a:rPr>
              <a:t>自己的姓名、电话或手机号告诉对方，以便联系。注意听清接警中心提出的问题，以便正确回答</a:t>
            </a:r>
            <a:r>
              <a:rPr lang="zh-CN" altLang="en-US" sz="1400" smtClean="0">
                <a:solidFill>
                  <a:schemeClr val="bg2">
                    <a:lumMod val="10000"/>
                  </a:schemeClr>
                </a:solidFill>
                <a:cs typeface="+mn-ea"/>
                <a:sym typeface="+mn-lt"/>
              </a:rPr>
              <a:t>。打</a:t>
            </a:r>
            <a:r>
              <a:rPr lang="zh-CN" altLang="en-US" sz="1400">
                <a:solidFill>
                  <a:schemeClr val="bg2">
                    <a:lumMod val="10000"/>
                  </a:schemeClr>
                </a:solidFill>
                <a:cs typeface="+mn-ea"/>
                <a:sym typeface="+mn-lt"/>
              </a:rPr>
              <a:t>完电话后，立即派人到交叉路口等候消防车，引导消防车</a:t>
            </a:r>
            <a:r>
              <a:rPr lang="zh-CN" altLang="en-US" sz="1400" smtClean="0">
                <a:solidFill>
                  <a:schemeClr val="bg2">
                    <a:lumMod val="10000"/>
                  </a:schemeClr>
                </a:solidFill>
                <a:cs typeface="+mn-ea"/>
                <a:sym typeface="+mn-lt"/>
              </a:rPr>
              <a:t>迅速赶到</a:t>
            </a:r>
            <a:r>
              <a:rPr lang="zh-CN" altLang="en-US" sz="1400">
                <a:solidFill>
                  <a:schemeClr val="bg2">
                    <a:lumMod val="10000"/>
                  </a:schemeClr>
                </a:solidFill>
                <a:cs typeface="+mn-ea"/>
                <a:sym typeface="+mn-lt"/>
              </a:rPr>
              <a:t>火灾现场</a:t>
            </a:r>
            <a:r>
              <a:rPr lang="zh-CN" altLang="en-US" sz="1400" smtClean="0">
                <a:solidFill>
                  <a:schemeClr val="bg2">
                    <a:lumMod val="10000"/>
                  </a:schemeClr>
                </a:solidFill>
                <a:cs typeface="+mn-ea"/>
                <a:sym typeface="+mn-lt"/>
              </a:rPr>
              <a:t>。如果</a:t>
            </a:r>
            <a:r>
              <a:rPr lang="zh-CN" altLang="en-US" sz="1400">
                <a:solidFill>
                  <a:schemeClr val="bg2">
                    <a:lumMod val="10000"/>
                  </a:schemeClr>
                </a:solidFill>
                <a:cs typeface="+mn-ea"/>
                <a:sym typeface="+mn-lt"/>
              </a:rPr>
              <a:t>火情发生了新的变化，要立即告知公安消防队，以便他们及时调整力量部署。</a:t>
            </a:r>
            <a:endParaRPr lang="zh-CN" altLang="en-US" sz="1400">
              <a:solidFill>
                <a:schemeClr val="bg2">
                  <a:lumMod val="10000"/>
                </a:schemeClr>
              </a:solidFill>
              <a:cs typeface="+mn-ea"/>
              <a:sym typeface="+mn-lt"/>
            </a:endParaRPr>
          </a:p>
        </p:txBody>
      </p:sp>
      <p:grpSp>
        <p:nvGrpSpPr>
          <p:cNvPr id="11" name="组合 10"/>
          <p:cNvGrpSpPr/>
          <p:nvPr/>
        </p:nvGrpSpPr>
        <p:grpSpPr>
          <a:xfrm>
            <a:off x="914400" y="2644839"/>
            <a:ext cx="2902360" cy="592338"/>
            <a:chOff x="5105400" y="2125798"/>
            <a:chExt cx="2902360" cy="592338"/>
          </a:xfrm>
        </p:grpSpPr>
        <p:grpSp>
          <p:nvGrpSpPr>
            <p:cNvPr id="12" name="组合 11"/>
            <p:cNvGrpSpPr/>
            <p:nvPr/>
          </p:nvGrpSpPr>
          <p:grpSpPr>
            <a:xfrm>
              <a:off x="5105400" y="2125799"/>
              <a:ext cx="633309" cy="587102"/>
              <a:chOff x="-718574" y="2471579"/>
              <a:chExt cx="327978" cy="1492804"/>
            </a:xfrm>
            <a:solidFill>
              <a:schemeClr val="accent1"/>
            </a:solidFill>
          </p:grpSpPr>
          <p:sp>
            <p:nvSpPr>
              <p:cNvPr id="24" name="Rectangle 11"/>
              <p:cNvSpPr>
                <a:spLocks noChangeArrowheads="1"/>
              </p:cNvSpPr>
              <p:nvPr/>
            </p:nvSpPr>
            <p:spPr bwMode="auto">
              <a:xfrm>
                <a:off x="-718574" y="2471579"/>
                <a:ext cx="327978" cy="1492804"/>
              </a:xfrm>
              <a:prstGeom prst="rect">
                <a:avLst/>
              </a:prstGeom>
              <a:grpFill/>
              <a:ln w="28575">
                <a:noFill/>
              </a:ln>
              <a:effectLst/>
            </p:spPr>
            <p:txBody>
              <a:bodyPr anchor="ctr"/>
              <a:lstStyle/>
              <a:p>
                <a:pPr algn="ctr"/>
                <a:endParaRPr lang="zh-CN" altLang="zh-CN" sz="2400">
                  <a:solidFill>
                    <a:schemeClr val="bg1"/>
                  </a:solidFill>
                  <a:cs typeface="+mn-ea"/>
                  <a:sym typeface="+mn-lt"/>
                </a:endParaRPr>
              </a:p>
            </p:txBody>
          </p:sp>
          <p:sp>
            <p:nvSpPr>
              <p:cNvPr id="25" name="矩形 38"/>
              <p:cNvSpPr>
                <a:spLocks noChangeArrowheads="1"/>
              </p:cNvSpPr>
              <p:nvPr/>
            </p:nvSpPr>
            <p:spPr bwMode="auto">
              <a:xfrm>
                <a:off x="-690066" y="2556336"/>
                <a:ext cx="270958" cy="1349924"/>
              </a:xfrm>
              <a:prstGeom prst="rect">
                <a:avLst/>
              </a:prstGeom>
              <a:grpFill/>
              <a:ln w="9525">
                <a:noFill/>
                <a:miter lim="800000"/>
              </a:ln>
            </p:spPr>
            <p:txBody>
              <a:bodyPr wrap="none" lIns="68573" tIns="34287" rIns="68573" bIns="34287">
                <a:spAutoFit/>
              </a:bodyPr>
              <a:lstStyle/>
              <a:p>
                <a:pPr algn="ctr"/>
                <a:r>
                  <a:rPr lang="zh-CN" altLang="en-US" sz="3000" b="1" smtClean="0">
                    <a:solidFill>
                      <a:schemeClr val="bg1"/>
                    </a:solidFill>
                    <a:cs typeface="+mn-ea"/>
                    <a:sym typeface="+mn-lt"/>
                  </a:rPr>
                  <a:t>失</a:t>
                </a:r>
                <a:endParaRPr lang="en-US" sz="3000" b="1">
                  <a:solidFill>
                    <a:schemeClr val="bg1"/>
                  </a:solidFill>
                  <a:cs typeface="+mn-ea"/>
                  <a:sym typeface="+mn-lt"/>
                </a:endParaRPr>
              </a:p>
            </p:txBody>
          </p:sp>
        </p:grpSp>
        <p:grpSp>
          <p:nvGrpSpPr>
            <p:cNvPr id="13" name="组合 12"/>
            <p:cNvGrpSpPr/>
            <p:nvPr/>
          </p:nvGrpSpPr>
          <p:grpSpPr>
            <a:xfrm>
              <a:off x="5852160" y="2125798"/>
              <a:ext cx="633309" cy="587102"/>
              <a:chOff x="-718574" y="2471579"/>
              <a:chExt cx="327978" cy="1492804"/>
            </a:xfrm>
            <a:solidFill>
              <a:schemeClr val="accent1"/>
            </a:solidFill>
          </p:grpSpPr>
          <p:sp>
            <p:nvSpPr>
              <p:cNvPr id="22" name="Rectangle 11"/>
              <p:cNvSpPr>
                <a:spLocks noChangeArrowheads="1"/>
              </p:cNvSpPr>
              <p:nvPr/>
            </p:nvSpPr>
            <p:spPr bwMode="auto">
              <a:xfrm>
                <a:off x="-718574" y="2471579"/>
                <a:ext cx="327978" cy="1492804"/>
              </a:xfrm>
              <a:prstGeom prst="rect">
                <a:avLst/>
              </a:prstGeom>
              <a:grpFill/>
              <a:ln w="28575">
                <a:noFill/>
              </a:ln>
              <a:effectLst/>
            </p:spPr>
            <p:txBody>
              <a:bodyPr anchor="ctr"/>
              <a:lstStyle/>
              <a:p>
                <a:pPr algn="ctr"/>
                <a:endParaRPr lang="zh-CN" altLang="zh-CN" sz="2400">
                  <a:solidFill>
                    <a:schemeClr val="bg1"/>
                  </a:solidFill>
                  <a:cs typeface="+mn-ea"/>
                  <a:sym typeface="+mn-lt"/>
                </a:endParaRPr>
              </a:p>
            </p:txBody>
          </p:sp>
          <p:sp>
            <p:nvSpPr>
              <p:cNvPr id="23" name="矩形 22"/>
              <p:cNvSpPr>
                <a:spLocks noChangeArrowheads="1"/>
              </p:cNvSpPr>
              <p:nvPr/>
            </p:nvSpPr>
            <p:spPr bwMode="auto">
              <a:xfrm>
                <a:off x="-690064" y="2556336"/>
                <a:ext cx="270958" cy="1349924"/>
              </a:xfrm>
              <a:prstGeom prst="rect">
                <a:avLst/>
              </a:prstGeom>
              <a:grpFill/>
              <a:ln w="9525">
                <a:noFill/>
                <a:miter lim="800000"/>
              </a:ln>
            </p:spPr>
            <p:txBody>
              <a:bodyPr wrap="none" lIns="68573" tIns="34287" rIns="68573" bIns="34287">
                <a:spAutoFit/>
              </a:bodyPr>
              <a:lstStyle/>
              <a:p>
                <a:pPr algn="ctr"/>
                <a:r>
                  <a:rPr lang="zh-CN" altLang="en-US" sz="3000" b="1" smtClean="0">
                    <a:solidFill>
                      <a:schemeClr val="bg1"/>
                    </a:solidFill>
                    <a:cs typeface="+mn-ea"/>
                    <a:sym typeface="+mn-lt"/>
                  </a:rPr>
                  <a:t>火</a:t>
                </a:r>
                <a:endParaRPr lang="en-US" sz="3000" b="1">
                  <a:solidFill>
                    <a:schemeClr val="bg1"/>
                  </a:solidFill>
                  <a:cs typeface="+mn-ea"/>
                  <a:sym typeface="+mn-lt"/>
                </a:endParaRPr>
              </a:p>
            </p:txBody>
          </p:sp>
        </p:grpSp>
        <p:grpSp>
          <p:nvGrpSpPr>
            <p:cNvPr id="14" name="组合 13"/>
            <p:cNvGrpSpPr/>
            <p:nvPr/>
          </p:nvGrpSpPr>
          <p:grpSpPr>
            <a:xfrm>
              <a:off x="6606540" y="2131034"/>
              <a:ext cx="633309" cy="587102"/>
              <a:chOff x="-718574" y="2471579"/>
              <a:chExt cx="327978" cy="1492804"/>
            </a:xfrm>
            <a:solidFill>
              <a:schemeClr val="accent1"/>
            </a:solidFill>
          </p:grpSpPr>
          <p:sp>
            <p:nvSpPr>
              <p:cNvPr id="20" name="Rectangle 11"/>
              <p:cNvSpPr>
                <a:spLocks noChangeArrowheads="1"/>
              </p:cNvSpPr>
              <p:nvPr/>
            </p:nvSpPr>
            <p:spPr bwMode="auto">
              <a:xfrm>
                <a:off x="-718574" y="2471579"/>
                <a:ext cx="327978" cy="1492804"/>
              </a:xfrm>
              <a:prstGeom prst="rect">
                <a:avLst/>
              </a:prstGeom>
              <a:grpFill/>
              <a:ln w="28575">
                <a:noFill/>
              </a:ln>
              <a:effectLst/>
            </p:spPr>
            <p:txBody>
              <a:bodyPr anchor="ctr"/>
              <a:lstStyle/>
              <a:p>
                <a:pPr algn="ctr"/>
                <a:endParaRPr lang="zh-CN" altLang="zh-CN" sz="2400">
                  <a:solidFill>
                    <a:schemeClr val="bg1"/>
                  </a:solidFill>
                  <a:cs typeface="+mn-ea"/>
                  <a:sym typeface="+mn-lt"/>
                </a:endParaRPr>
              </a:p>
            </p:txBody>
          </p:sp>
          <p:sp>
            <p:nvSpPr>
              <p:cNvPr id="21" name="矩形 38"/>
              <p:cNvSpPr>
                <a:spLocks noChangeArrowheads="1"/>
              </p:cNvSpPr>
              <p:nvPr/>
            </p:nvSpPr>
            <p:spPr bwMode="auto">
              <a:xfrm>
                <a:off x="-690067" y="2556336"/>
                <a:ext cx="270958" cy="1349924"/>
              </a:xfrm>
              <a:prstGeom prst="rect">
                <a:avLst/>
              </a:prstGeom>
              <a:grpFill/>
              <a:ln w="9525">
                <a:noFill/>
                <a:miter lim="800000"/>
              </a:ln>
            </p:spPr>
            <p:txBody>
              <a:bodyPr wrap="none" lIns="68573" tIns="34287" rIns="68573" bIns="34287">
                <a:spAutoFit/>
              </a:bodyPr>
              <a:lstStyle/>
              <a:p>
                <a:pPr algn="ctr"/>
                <a:r>
                  <a:rPr lang="zh-CN" altLang="en-US" sz="3000" b="1" smtClean="0">
                    <a:solidFill>
                      <a:schemeClr val="bg1"/>
                    </a:solidFill>
                    <a:cs typeface="+mn-ea"/>
                    <a:sym typeface="+mn-lt"/>
                  </a:rPr>
                  <a:t>逃</a:t>
                </a:r>
                <a:endParaRPr lang="en-US" sz="3000" b="1">
                  <a:solidFill>
                    <a:schemeClr val="bg1"/>
                  </a:solidFill>
                  <a:cs typeface="+mn-ea"/>
                  <a:sym typeface="+mn-lt"/>
                </a:endParaRPr>
              </a:p>
            </p:txBody>
          </p:sp>
        </p:grpSp>
        <p:grpSp>
          <p:nvGrpSpPr>
            <p:cNvPr id="15" name="组合 14"/>
            <p:cNvGrpSpPr/>
            <p:nvPr/>
          </p:nvGrpSpPr>
          <p:grpSpPr>
            <a:xfrm>
              <a:off x="7374451" y="2131034"/>
              <a:ext cx="633309" cy="587102"/>
              <a:chOff x="-718574" y="2471579"/>
              <a:chExt cx="327978" cy="1492804"/>
            </a:xfrm>
            <a:solidFill>
              <a:schemeClr val="accent1"/>
            </a:solidFill>
          </p:grpSpPr>
          <p:sp>
            <p:nvSpPr>
              <p:cNvPr id="16" name="Rectangle 11"/>
              <p:cNvSpPr>
                <a:spLocks noChangeArrowheads="1"/>
              </p:cNvSpPr>
              <p:nvPr/>
            </p:nvSpPr>
            <p:spPr bwMode="auto">
              <a:xfrm>
                <a:off x="-718574" y="2471579"/>
                <a:ext cx="327978" cy="1492804"/>
              </a:xfrm>
              <a:prstGeom prst="rect">
                <a:avLst/>
              </a:prstGeom>
              <a:grpFill/>
              <a:ln w="28575">
                <a:noFill/>
              </a:ln>
              <a:effectLst/>
            </p:spPr>
            <p:txBody>
              <a:bodyPr anchor="ctr"/>
              <a:lstStyle/>
              <a:p>
                <a:pPr algn="ctr"/>
                <a:endParaRPr lang="zh-CN" altLang="zh-CN" sz="2400">
                  <a:solidFill>
                    <a:schemeClr val="bg1"/>
                  </a:solidFill>
                  <a:cs typeface="+mn-ea"/>
                  <a:sym typeface="+mn-lt"/>
                </a:endParaRPr>
              </a:p>
            </p:txBody>
          </p:sp>
          <p:sp>
            <p:nvSpPr>
              <p:cNvPr id="19" name="矩形 38"/>
              <p:cNvSpPr>
                <a:spLocks noChangeArrowheads="1"/>
              </p:cNvSpPr>
              <p:nvPr/>
            </p:nvSpPr>
            <p:spPr bwMode="auto">
              <a:xfrm>
                <a:off x="-690065" y="2556336"/>
                <a:ext cx="270958" cy="1349924"/>
              </a:xfrm>
              <a:prstGeom prst="rect">
                <a:avLst/>
              </a:prstGeom>
              <a:grpFill/>
              <a:ln w="9525">
                <a:noFill/>
                <a:miter lim="800000"/>
              </a:ln>
            </p:spPr>
            <p:txBody>
              <a:bodyPr wrap="none" lIns="68573" tIns="34287" rIns="68573" bIns="34287">
                <a:spAutoFit/>
              </a:bodyPr>
              <a:lstStyle/>
              <a:p>
                <a:pPr algn="ctr"/>
                <a:r>
                  <a:rPr lang="zh-CN" altLang="en-US" sz="3000" b="1" smtClean="0">
                    <a:solidFill>
                      <a:schemeClr val="bg1"/>
                    </a:solidFill>
                    <a:cs typeface="+mn-ea"/>
                    <a:sym typeface="+mn-lt"/>
                  </a:rPr>
                  <a:t>生</a:t>
                </a:r>
                <a:endParaRPr lang="en-US" sz="3000" b="1">
                  <a:solidFill>
                    <a:schemeClr val="bg1"/>
                  </a:solidFill>
                  <a:cs typeface="+mn-ea"/>
                  <a:sym typeface="+mn-lt"/>
                </a:endParaRPr>
              </a:p>
            </p:txBody>
          </p:sp>
        </p:grpSp>
      </p:grpSp>
      <p:sp>
        <p:nvSpPr>
          <p:cNvPr id="26" name="TextBox 20"/>
          <p:cNvSpPr txBox="1"/>
          <p:nvPr/>
        </p:nvSpPr>
        <p:spPr>
          <a:xfrm>
            <a:off x="934587" y="1177557"/>
            <a:ext cx="7512184" cy="369332"/>
          </a:xfrm>
          <a:prstGeom prst="rect">
            <a:avLst/>
          </a:prstGeom>
          <a:solidFill>
            <a:schemeClr val="accent1"/>
          </a:solidFill>
        </p:spPr>
        <p:txBody>
          <a:bodyPr wrap="square" rtlCol="0">
            <a:spAutoFit/>
          </a:bodyPr>
          <a:lstStyle>
            <a:defPPr>
              <a:defRPr lang="zh-CN"/>
            </a:defPPr>
            <a:lvl1pPr>
              <a:defRPr sz="5400" b="1">
                <a:solidFill>
                  <a:srgbClr val="C00000"/>
                </a:solidFill>
                <a:latin typeface="微软雅黑" panose="020B0503020204020204" pitchFamily="34" charset="-122"/>
                <a:ea typeface="微软雅黑" panose="020B0503020204020204" pitchFamily="34" charset="-122"/>
              </a:defRPr>
            </a:lvl1pPr>
          </a:lstStyle>
          <a:p>
            <a:pPr algn="ctr" defTabSz="685800" fontAlgn="base">
              <a:spcBef>
                <a:spcPct val="0"/>
              </a:spcBef>
              <a:spcAft>
                <a:spcPct val="0"/>
              </a:spcAft>
            </a:pPr>
            <a:r>
              <a:rPr lang="zh-CN" altLang="en-US" sz="1800" spc="600">
                <a:solidFill>
                  <a:schemeClr val="bg1"/>
                </a:solidFill>
                <a:latin typeface="+mn-lt"/>
                <a:ea typeface="+mn-ea"/>
                <a:cs typeface="+mn-ea"/>
                <a:sym typeface="+mn-lt"/>
              </a:rPr>
              <a:t>拨打火警电话“</a:t>
            </a:r>
            <a:r>
              <a:rPr lang="en-US" altLang="zh-CN" sz="1800" spc="600">
                <a:solidFill>
                  <a:schemeClr val="bg1"/>
                </a:solidFill>
                <a:latin typeface="+mn-lt"/>
                <a:ea typeface="+mn-ea"/>
                <a:cs typeface="+mn-ea"/>
                <a:sym typeface="+mn-lt"/>
              </a:rPr>
              <a:t>119”</a:t>
            </a:r>
            <a:r>
              <a:rPr lang="zh-CN" altLang="en-US" sz="1800" spc="600">
                <a:solidFill>
                  <a:schemeClr val="bg1"/>
                </a:solidFill>
                <a:latin typeface="+mn-lt"/>
                <a:ea typeface="+mn-ea"/>
                <a:cs typeface="+mn-ea"/>
                <a:sym typeface="+mn-lt"/>
              </a:rPr>
              <a:t>注意事项</a:t>
            </a:r>
            <a:endParaRPr lang="zh-CN" altLang="en-US" sz="1800" spc="600">
              <a:solidFill>
                <a:schemeClr val="bg1"/>
              </a:solidFill>
              <a:latin typeface="+mn-lt"/>
              <a:ea typeface="+mn-ea"/>
              <a:cs typeface="+mn-ea"/>
              <a:sym typeface="+mn-lt"/>
            </a:endParaRPr>
          </a:p>
        </p:txBody>
      </p:sp>
      <p:cxnSp>
        <p:nvCxnSpPr>
          <p:cNvPr id="27" name="直接连接符 26"/>
          <p:cNvCxnSpPr/>
          <p:nvPr/>
        </p:nvCxnSpPr>
        <p:spPr>
          <a:xfrm>
            <a:off x="3962400" y="2965546"/>
            <a:ext cx="43434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Click="0">
        <p14:prism isInverted="1"/>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1"/>
          <a:stretch>
            <a:fillRect/>
          </a:stretch>
        </p:blipFill>
        <p:spPr>
          <a:xfrm>
            <a:off x="3810" y="0"/>
            <a:ext cx="9136380" cy="5143500"/>
          </a:xfrm>
          <a:prstGeom prst="rect">
            <a:avLst/>
          </a:prstGeom>
        </p:spPr>
      </p:pic>
      <p:sp>
        <p:nvSpPr>
          <p:cNvPr id="20" name="Rectangle 44"/>
          <p:cNvSpPr>
            <a:spLocks noChangeArrowheads="1"/>
          </p:cNvSpPr>
          <p:nvPr/>
        </p:nvSpPr>
        <p:spPr bwMode="auto">
          <a:xfrm>
            <a:off x="2057400" y="2188920"/>
            <a:ext cx="5638800" cy="914058"/>
          </a:xfrm>
          <a:prstGeom prst="rect">
            <a:avLst/>
          </a:prstGeom>
          <a:noFill/>
          <a:ln w="9525" algn="ctr">
            <a:noFill/>
            <a:miter lim="800000"/>
          </a:ln>
        </p:spPr>
        <p:txBody>
          <a:bodyPr wrap="square" lIns="82259" tIns="41129" rIns="82259" bIns="41129">
            <a:spAutoFit/>
          </a:bodyPr>
          <a:lstStyle/>
          <a:p>
            <a:pPr algn="ctr" eaLnBrk="0" hangingPunct="0"/>
            <a:r>
              <a:rPr lang="zh-CN" altLang="en-US" sz="5400" b="1" spc="5000" dirty="0">
                <a:solidFill>
                  <a:schemeClr val="accent1"/>
                </a:solidFill>
                <a:latin typeface="微软雅黑" panose="020B0503020204020204" pitchFamily="34" charset="-122"/>
                <a:ea typeface="微软雅黑" panose="020B0503020204020204" pitchFamily="34" charset="-122"/>
              </a:rPr>
              <a:t>防</a:t>
            </a:r>
            <a:r>
              <a:rPr lang="zh-CN" altLang="en-US" sz="5400" b="1" spc="5000" dirty="0" smtClean="0">
                <a:solidFill>
                  <a:schemeClr val="accent1"/>
                </a:solidFill>
                <a:latin typeface="微软雅黑" panose="020B0503020204020204" pitchFamily="34" charset="-122"/>
                <a:ea typeface="微软雅黑" panose="020B0503020204020204" pitchFamily="34" charset="-122"/>
              </a:rPr>
              <a:t>火</a:t>
            </a:r>
            <a:r>
              <a:rPr lang="zh-CN" altLang="en-US" sz="5400" b="1" spc="5000" dirty="0" smtClean="0">
                <a:solidFill>
                  <a:schemeClr val="accent1"/>
                </a:solidFill>
                <a:latin typeface="微软雅黑" panose="020B0503020204020204" pitchFamily="34" charset="-122"/>
                <a:ea typeface="微软雅黑" panose="020B0503020204020204" pitchFamily="34" charset="-122"/>
              </a:rPr>
              <a:t>十法</a:t>
            </a:r>
            <a:endParaRPr lang="zh-CN" altLang="en-US" sz="5400" b="1" spc="5000" dirty="0">
              <a:solidFill>
                <a:schemeClr val="accent1"/>
              </a:solidFill>
              <a:latin typeface="微软雅黑" panose="020B0503020204020204" pitchFamily="34" charset="-122"/>
              <a:ea typeface="微软雅黑" panose="020B0503020204020204" pitchFamily="34" charset="-122"/>
            </a:endParaRPr>
          </a:p>
        </p:txBody>
      </p:sp>
      <p:sp>
        <p:nvSpPr>
          <p:cNvPr id="10" name="Rectangle 44"/>
          <p:cNvSpPr>
            <a:spLocks noChangeArrowheads="1"/>
          </p:cNvSpPr>
          <p:nvPr/>
        </p:nvSpPr>
        <p:spPr bwMode="auto">
          <a:xfrm>
            <a:off x="3264408" y="1428750"/>
            <a:ext cx="2667000" cy="758190"/>
          </a:xfrm>
          <a:prstGeom prst="rect">
            <a:avLst/>
          </a:prstGeom>
          <a:noFill/>
          <a:ln w="9525" algn="ctr">
            <a:noFill/>
            <a:miter lim="800000"/>
          </a:ln>
        </p:spPr>
        <p:txBody>
          <a:bodyPr wrap="square" lIns="82259" tIns="41129" rIns="82259" bIns="41129">
            <a:spAutoFit/>
          </a:bodyPr>
          <a:lstStyle/>
          <a:p>
            <a:pPr eaLnBrk="0" hangingPunct="0"/>
            <a:r>
              <a:rPr lang="zh-CN" altLang="en-US" sz="4400" spc="300" smtClean="0">
                <a:solidFill>
                  <a:schemeClr val="accent1"/>
                </a:solidFill>
                <a:latin typeface="微软雅黑" panose="020B0503020204020204" pitchFamily="34" charset="-122"/>
                <a:ea typeface="微软雅黑" panose="020B0503020204020204" pitchFamily="34" charset="-122"/>
              </a:rPr>
              <a:t>第</a:t>
            </a:r>
            <a:r>
              <a:rPr lang="zh-CN" altLang="en-US" sz="4400" spc="300">
                <a:solidFill>
                  <a:schemeClr val="accent1"/>
                </a:solidFill>
                <a:latin typeface="微软雅黑" panose="020B0503020204020204" pitchFamily="34" charset="-122"/>
                <a:ea typeface="微软雅黑" panose="020B0503020204020204" pitchFamily="34" charset="-122"/>
              </a:rPr>
              <a:t>四</a:t>
            </a:r>
            <a:r>
              <a:rPr lang="zh-CN" altLang="en-US" sz="4400" spc="300" smtClean="0">
                <a:solidFill>
                  <a:schemeClr val="accent1"/>
                </a:solidFill>
                <a:latin typeface="微软雅黑" panose="020B0503020204020204" pitchFamily="34" charset="-122"/>
                <a:ea typeface="微软雅黑" panose="020B0503020204020204" pitchFamily="34" charset="-122"/>
              </a:rPr>
              <a:t>部分</a:t>
            </a:r>
            <a:endParaRPr lang="zh-CN" altLang="en-US" sz="4400" spc="30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1"/>
          <a:stretch>
            <a:fillRect/>
          </a:stretch>
        </p:blipFill>
        <p:spPr>
          <a:xfrm>
            <a:off x="2540" y="0"/>
            <a:ext cx="9138285" cy="5143500"/>
          </a:xfrm>
          <a:prstGeom prst="rect">
            <a:avLst/>
          </a:prstGeom>
        </p:spPr>
      </p:pic>
      <p:sp>
        <p:nvSpPr>
          <p:cNvPr id="11" name="ïš1ïďe"/>
          <p:cNvSpPr/>
          <p:nvPr/>
        </p:nvSpPr>
        <p:spPr>
          <a:xfrm>
            <a:off x="705394" y="1123950"/>
            <a:ext cx="7752806" cy="325488"/>
          </a:xfrm>
          <a:prstGeom prst="rect">
            <a:avLst/>
          </a:prstGeom>
          <a:solidFill>
            <a:schemeClr val="accent1">
              <a:alpha val="85000"/>
            </a:schemeClr>
          </a:solidFill>
          <a:ln>
            <a:noFill/>
          </a:ln>
        </p:spPr>
        <p:txBody>
          <a:bodyPr wrap="none" lIns="68559" tIns="34275" rIns="68559" bIns="34275" anchor="ctr" anchorCtr="1">
            <a:normAutofit/>
          </a:bodyPr>
          <a:lstStyle/>
          <a:p>
            <a:pPr algn="ctr">
              <a:buSzPct val="25000"/>
              <a:defRPr/>
            </a:pPr>
            <a:r>
              <a:rPr lang="zh-CN" altLang="en-US" sz="1600" b="1">
                <a:solidFill>
                  <a:schemeClr val="bg1"/>
                </a:solidFill>
              </a:rPr>
              <a:t>防火十法</a:t>
            </a:r>
            <a:endParaRPr lang="zh-CN" altLang="en-US" sz="1600" b="1">
              <a:solidFill>
                <a:schemeClr val="bg1"/>
              </a:solidFill>
            </a:endParaRPr>
          </a:p>
        </p:txBody>
      </p:sp>
      <p:grpSp>
        <p:nvGrpSpPr>
          <p:cNvPr id="5" name="组合 4"/>
          <p:cNvGrpSpPr/>
          <p:nvPr/>
        </p:nvGrpSpPr>
        <p:grpSpPr>
          <a:xfrm>
            <a:off x="685800" y="1626886"/>
            <a:ext cx="1352006" cy="1325864"/>
            <a:chOff x="705394" y="1776548"/>
            <a:chExt cx="1352006" cy="1325864"/>
          </a:xfrm>
        </p:grpSpPr>
        <p:sp>
          <p:nvSpPr>
            <p:cNvPr id="2" name="矩形 1"/>
            <p:cNvSpPr/>
            <p:nvPr/>
          </p:nvSpPr>
          <p:spPr>
            <a:xfrm>
              <a:off x="762000" y="1809750"/>
              <a:ext cx="1295400" cy="1292662"/>
            </a:xfrm>
            <a:prstGeom prst="rect">
              <a:avLst/>
            </a:prstGeom>
          </p:spPr>
          <p:txBody>
            <a:bodyPr wrap="square">
              <a:spAutoFit/>
            </a:bodyPr>
            <a:lstStyle/>
            <a:p>
              <a:pPr>
                <a:lnSpc>
                  <a:spcPct val="130000"/>
                </a:lnSpc>
              </a:pPr>
              <a:r>
                <a:rPr lang="zh-CN" altLang="en-US" sz="1200">
                  <a:solidFill>
                    <a:schemeClr val="tx1">
                      <a:lumMod val="95000"/>
                      <a:lumOff val="5000"/>
                    </a:schemeClr>
                  </a:solidFill>
                  <a:latin typeface="微软雅黑" panose="020B0503020204020204" pitchFamily="34" charset="-122"/>
                  <a:ea typeface="微软雅黑" panose="020B0503020204020204" pitchFamily="34" charset="-122"/>
                </a:rPr>
                <a:t>要弄熄火柴</a:t>
              </a:r>
              <a:r>
                <a:rPr lang="zh-CN" altLang="en-US" sz="1200" smtClean="0">
                  <a:solidFill>
                    <a:schemeClr val="tx1">
                      <a:lumMod val="95000"/>
                      <a:lumOff val="5000"/>
                    </a:schemeClr>
                  </a:solidFill>
                  <a:latin typeface="微软雅黑" panose="020B0503020204020204" pitchFamily="34" charset="-122"/>
                  <a:ea typeface="微软雅黑" panose="020B0503020204020204" pitchFamily="34" charset="-122"/>
                </a:rPr>
                <a:t>梗，把</a:t>
              </a:r>
              <a:r>
                <a:rPr lang="zh-CN" altLang="en-US" sz="1200">
                  <a:solidFill>
                    <a:schemeClr val="tx1">
                      <a:lumMod val="95000"/>
                      <a:lumOff val="5000"/>
                    </a:schemeClr>
                  </a:solidFill>
                  <a:latin typeface="微软雅黑" panose="020B0503020204020204" pitchFamily="34" charset="-122"/>
                  <a:ea typeface="微软雅黑" panose="020B0503020204020204" pitchFamily="34" charset="-122"/>
                </a:rPr>
                <a:t>烟头掐灭在烟缸内，不在酒后或睡前躺在床上或沙发上吸烟。</a:t>
              </a:r>
              <a:endParaRPr lang="zh-CN" altLang="en-US" sz="12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705394" y="1776548"/>
              <a:ext cx="1352006" cy="132586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2281646" y="1626886"/>
            <a:ext cx="1352006" cy="1325864"/>
            <a:chOff x="705394" y="1776548"/>
            <a:chExt cx="1352006" cy="1325864"/>
          </a:xfrm>
        </p:grpSpPr>
        <p:sp>
          <p:nvSpPr>
            <p:cNvPr id="15" name="矩形 14"/>
            <p:cNvSpPr/>
            <p:nvPr/>
          </p:nvSpPr>
          <p:spPr>
            <a:xfrm>
              <a:off x="762000" y="1809750"/>
              <a:ext cx="1295400" cy="1292662"/>
            </a:xfrm>
            <a:prstGeom prst="rect">
              <a:avLst/>
            </a:prstGeom>
          </p:spPr>
          <p:txBody>
            <a:bodyPr wrap="square">
              <a:spAutoFit/>
            </a:bodyPr>
            <a:lstStyle/>
            <a:p>
              <a:pPr>
                <a:lnSpc>
                  <a:spcPct val="130000"/>
                </a:lnSpc>
              </a:pPr>
              <a:r>
                <a:rPr lang="zh-CN" altLang="en-US" sz="1200">
                  <a:solidFill>
                    <a:schemeClr val="tx1">
                      <a:lumMod val="95000"/>
                      <a:lumOff val="5000"/>
                    </a:schemeClr>
                  </a:solidFill>
                  <a:latin typeface="微软雅黑" panose="020B0503020204020204" pitchFamily="34" charset="-122"/>
                  <a:ea typeface="微软雅黑" panose="020B0503020204020204" pitchFamily="34" charset="-122"/>
                </a:rPr>
                <a:t>要及时关闭电源开关及煤气、液化气总阀门。外出时、临睡前熄灭室内外火种</a:t>
              </a:r>
              <a:endParaRPr lang="zh-CN" altLang="en-US" sz="12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705394" y="1776548"/>
              <a:ext cx="1352006" cy="132586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3877492" y="1626886"/>
            <a:ext cx="1352006" cy="1325863"/>
            <a:chOff x="705394" y="1776548"/>
            <a:chExt cx="1352006" cy="1325863"/>
          </a:xfrm>
        </p:grpSpPr>
        <p:sp>
          <p:nvSpPr>
            <p:cNvPr id="18" name="矩形 17"/>
            <p:cNvSpPr/>
            <p:nvPr/>
          </p:nvSpPr>
          <p:spPr>
            <a:xfrm>
              <a:off x="731520" y="1941484"/>
              <a:ext cx="1295400" cy="1029193"/>
            </a:xfrm>
            <a:prstGeom prst="rect">
              <a:avLst/>
            </a:prstGeom>
          </p:spPr>
          <p:txBody>
            <a:bodyPr wrap="square">
              <a:spAutoFit/>
            </a:bodyPr>
            <a:lstStyle/>
            <a:p>
              <a:pPr>
                <a:lnSpc>
                  <a:spcPct val="130000"/>
                </a:lnSpc>
              </a:pPr>
              <a:r>
                <a:rPr lang="zh-CN" altLang="en-US" sz="1200">
                  <a:solidFill>
                    <a:schemeClr val="tx1">
                      <a:lumMod val="95000"/>
                      <a:lumOff val="5000"/>
                    </a:schemeClr>
                  </a:solidFill>
                  <a:latin typeface="微软雅黑" panose="020B0503020204020204" pitchFamily="34" charset="-122"/>
                  <a:ea typeface="微软雅黑" panose="020B0503020204020204" pitchFamily="34" charset="-122"/>
                </a:rPr>
                <a:t>不要玩火，不要玩弄电器设备，发现电器或线路故障要及时报修</a:t>
              </a:r>
              <a:endParaRPr lang="zh-CN" altLang="en-US" sz="12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705394" y="1776548"/>
              <a:ext cx="1352006" cy="132586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5473338" y="1626886"/>
            <a:ext cx="1352006" cy="1325863"/>
            <a:chOff x="705394" y="1776548"/>
            <a:chExt cx="1352006" cy="1325863"/>
          </a:xfrm>
        </p:grpSpPr>
        <p:sp>
          <p:nvSpPr>
            <p:cNvPr id="21" name="矩形 20"/>
            <p:cNvSpPr/>
            <p:nvPr/>
          </p:nvSpPr>
          <p:spPr>
            <a:xfrm>
              <a:off x="877389" y="1952886"/>
              <a:ext cx="1003662" cy="812530"/>
            </a:xfrm>
            <a:prstGeom prst="rect">
              <a:avLst/>
            </a:prstGeom>
          </p:spPr>
          <p:txBody>
            <a:bodyPr wrap="square">
              <a:spAutoFit/>
            </a:bodyPr>
            <a:lstStyle/>
            <a:p>
              <a:pPr>
                <a:lnSpc>
                  <a:spcPct val="130000"/>
                </a:lnSpc>
              </a:pPr>
              <a:r>
                <a:rPr lang="zh-CN" altLang="en-US" sz="1200">
                  <a:solidFill>
                    <a:schemeClr val="tx1">
                      <a:lumMod val="95000"/>
                      <a:lumOff val="5000"/>
                    </a:schemeClr>
                  </a:solidFill>
                  <a:latin typeface="微软雅黑" panose="020B0503020204020204" pitchFamily="34" charset="-122"/>
                  <a:ea typeface="微软雅黑" panose="020B0503020204020204" pitchFamily="34" charset="-122"/>
                </a:rPr>
                <a:t>要在规定区域内燃放烟花爆竹</a:t>
              </a:r>
              <a:endParaRPr lang="zh-CN" altLang="en-US" sz="12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705394" y="1776548"/>
              <a:ext cx="1352006" cy="132586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7069183" y="1626886"/>
            <a:ext cx="1352006" cy="1325863"/>
            <a:chOff x="705394" y="1776548"/>
            <a:chExt cx="1352006" cy="1325863"/>
          </a:xfrm>
        </p:grpSpPr>
        <p:sp>
          <p:nvSpPr>
            <p:cNvPr id="24" name="矩形 23"/>
            <p:cNvSpPr/>
            <p:nvPr/>
          </p:nvSpPr>
          <p:spPr>
            <a:xfrm>
              <a:off x="731520" y="1895639"/>
              <a:ext cx="1295400" cy="1029193"/>
            </a:xfrm>
            <a:prstGeom prst="rect">
              <a:avLst/>
            </a:prstGeom>
          </p:spPr>
          <p:txBody>
            <a:bodyPr wrap="square">
              <a:spAutoFit/>
            </a:bodyPr>
            <a:lstStyle/>
            <a:p>
              <a:pPr>
                <a:lnSpc>
                  <a:spcPct val="130000"/>
                </a:lnSpc>
              </a:pPr>
              <a:r>
                <a:rPr lang="zh-CN" altLang="en-US" sz="1200">
                  <a:solidFill>
                    <a:schemeClr val="tx1">
                      <a:lumMod val="95000"/>
                      <a:lumOff val="5000"/>
                    </a:schemeClr>
                  </a:solidFill>
                  <a:latin typeface="微软雅黑" panose="020B0503020204020204" pitchFamily="34" charset="-122"/>
                  <a:ea typeface="微软雅黑" panose="020B0503020204020204" pitchFamily="34" charset="-122"/>
                </a:rPr>
                <a:t>要确保走道、楼梯的畅通，不在楼层通道和安全出口处堆物封堵</a:t>
              </a:r>
              <a:endParaRPr lang="zh-CN" altLang="en-US" sz="12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5" name="矩形 24"/>
            <p:cNvSpPr/>
            <p:nvPr/>
          </p:nvSpPr>
          <p:spPr>
            <a:xfrm>
              <a:off x="705394" y="1776548"/>
              <a:ext cx="1352006" cy="132586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03217" y="3121752"/>
            <a:ext cx="1352006" cy="1325863"/>
            <a:chOff x="705394" y="1776548"/>
            <a:chExt cx="1352006" cy="1325863"/>
          </a:xfrm>
        </p:grpSpPr>
        <p:sp>
          <p:nvSpPr>
            <p:cNvPr id="29" name="矩形 28"/>
            <p:cNvSpPr/>
            <p:nvPr/>
          </p:nvSpPr>
          <p:spPr>
            <a:xfrm>
              <a:off x="762000" y="1809750"/>
              <a:ext cx="1295400" cy="1029193"/>
            </a:xfrm>
            <a:prstGeom prst="rect">
              <a:avLst/>
            </a:prstGeom>
          </p:spPr>
          <p:txBody>
            <a:bodyPr wrap="square">
              <a:spAutoFit/>
            </a:bodyPr>
            <a:lstStyle/>
            <a:p>
              <a:pPr>
                <a:lnSpc>
                  <a:spcPct val="130000"/>
                </a:lnSpc>
              </a:pPr>
              <a:r>
                <a:rPr lang="zh-CN" altLang="en-US" sz="1200">
                  <a:solidFill>
                    <a:schemeClr val="tx1">
                      <a:lumMod val="95000"/>
                      <a:lumOff val="5000"/>
                    </a:schemeClr>
                  </a:solidFill>
                  <a:latin typeface="微软雅黑" panose="020B0503020204020204" pitchFamily="34" charset="-122"/>
                  <a:ea typeface="微软雅黑" panose="020B0503020204020204" pitchFamily="34" charset="-122"/>
                </a:rPr>
                <a:t>不乱接乱拉电线，严禁使用热得快、电热壶、电熨斗等大功率电器</a:t>
              </a:r>
              <a:endParaRPr lang="zh-CN" altLang="en-US" sz="12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705394" y="1776548"/>
              <a:ext cx="1352006" cy="132586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a:off x="2299063" y="3121752"/>
            <a:ext cx="1352006" cy="1325863"/>
            <a:chOff x="705394" y="1776548"/>
            <a:chExt cx="1352006" cy="1325863"/>
          </a:xfrm>
        </p:grpSpPr>
        <p:sp>
          <p:nvSpPr>
            <p:cNvPr id="35" name="矩形 34"/>
            <p:cNvSpPr/>
            <p:nvPr/>
          </p:nvSpPr>
          <p:spPr>
            <a:xfrm>
              <a:off x="762000" y="1809750"/>
              <a:ext cx="1295400" cy="1029193"/>
            </a:xfrm>
            <a:prstGeom prst="rect">
              <a:avLst/>
            </a:prstGeom>
          </p:spPr>
          <p:txBody>
            <a:bodyPr wrap="square">
              <a:spAutoFit/>
            </a:bodyPr>
            <a:lstStyle/>
            <a:p>
              <a:pPr>
                <a:lnSpc>
                  <a:spcPct val="130000"/>
                </a:lnSpc>
              </a:pPr>
              <a:r>
                <a:rPr lang="zh-CN" altLang="en-US" sz="1200">
                  <a:solidFill>
                    <a:schemeClr val="tx1">
                      <a:lumMod val="95000"/>
                      <a:lumOff val="5000"/>
                    </a:schemeClr>
                  </a:solidFill>
                  <a:latin typeface="微软雅黑" panose="020B0503020204020204" pitchFamily="34" charset="-122"/>
                  <a:ea typeface="微软雅黑" panose="020B0503020204020204" pitchFamily="34" charset="-122"/>
                </a:rPr>
                <a:t>宿舍内不存放酒精、油漆、烟花爆竹等易燃易爆物品</a:t>
              </a:r>
              <a:endParaRPr lang="zh-CN" altLang="en-US" sz="12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6" name="矩形 35"/>
            <p:cNvSpPr/>
            <p:nvPr/>
          </p:nvSpPr>
          <p:spPr>
            <a:xfrm>
              <a:off x="705394" y="1776548"/>
              <a:ext cx="1352006" cy="132586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p:cNvGrpSpPr/>
          <p:nvPr/>
        </p:nvGrpSpPr>
        <p:grpSpPr>
          <a:xfrm>
            <a:off x="3894909" y="3121752"/>
            <a:ext cx="1352006" cy="1325863"/>
            <a:chOff x="705394" y="1776548"/>
            <a:chExt cx="1352006" cy="1325863"/>
          </a:xfrm>
        </p:grpSpPr>
        <p:sp>
          <p:nvSpPr>
            <p:cNvPr id="39" name="矩形 38"/>
            <p:cNvSpPr/>
            <p:nvPr/>
          </p:nvSpPr>
          <p:spPr>
            <a:xfrm>
              <a:off x="762000" y="1809750"/>
              <a:ext cx="1295400" cy="1029193"/>
            </a:xfrm>
            <a:prstGeom prst="rect">
              <a:avLst/>
            </a:prstGeom>
          </p:spPr>
          <p:txBody>
            <a:bodyPr wrap="square">
              <a:spAutoFit/>
            </a:bodyPr>
            <a:lstStyle/>
            <a:p>
              <a:pPr>
                <a:lnSpc>
                  <a:spcPct val="130000"/>
                </a:lnSpc>
              </a:pPr>
              <a:r>
                <a:rPr lang="zh-CN" altLang="en-US" sz="1200">
                  <a:solidFill>
                    <a:schemeClr val="tx1">
                      <a:lumMod val="95000"/>
                      <a:lumOff val="5000"/>
                    </a:schemeClr>
                  </a:solidFill>
                  <a:latin typeface="微软雅黑" panose="020B0503020204020204" pitchFamily="34" charset="-122"/>
                  <a:ea typeface="微软雅黑" panose="020B0503020204020204" pitchFamily="34" charset="-122"/>
                </a:rPr>
                <a:t>熟悉身边的消防器材的使用方法，以便能及时扑灭初期火灾</a:t>
              </a:r>
              <a:endParaRPr lang="zh-CN" altLang="en-US" sz="12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0" name="矩形 39"/>
            <p:cNvSpPr/>
            <p:nvPr/>
          </p:nvSpPr>
          <p:spPr>
            <a:xfrm>
              <a:off x="705394" y="1776548"/>
              <a:ext cx="1352006" cy="132586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p:cNvGrpSpPr/>
          <p:nvPr/>
        </p:nvGrpSpPr>
        <p:grpSpPr>
          <a:xfrm>
            <a:off x="5490755" y="3121752"/>
            <a:ext cx="1352006" cy="1325863"/>
            <a:chOff x="705394" y="1776548"/>
            <a:chExt cx="1352006" cy="1325863"/>
          </a:xfrm>
        </p:grpSpPr>
        <p:sp>
          <p:nvSpPr>
            <p:cNvPr id="42" name="矩形 41"/>
            <p:cNvSpPr/>
            <p:nvPr/>
          </p:nvSpPr>
          <p:spPr>
            <a:xfrm>
              <a:off x="762000" y="1809750"/>
              <a:ext cx="1295400" cy="789127"/>
            </a:xfrm>
            <a:prstGeom prst="rect">
              <a:avLst/>
            </a:prstGeom>
          </p:spPr>
          <p:txBody>
            <a:bodyPr wrap="square">
              <a:spAutoFit/>
            </a:bodyPr>
            <a:lstStyle/>
            <a:p>
              <a:pPr>
                <a:lnSpc>
                  <a:spcPct val="130000"/>
                </a:lnSpc>
              </a:pPr>
              <a:r>
                <a:rPr lang="zh-CN" altLang="en-US" sz="1200">
                  <a:solidFill>
                    <a:schemeClr val="tx1">
                      <a:lumMod val="95000"/>
                      <a:lumOff val="5000"/>
                    </a:schemeClr>
                  </a:solidFill>
                  <a:latin typeface="微软雅黑" panose="020B0503020204020204" pitchFamily="34" charset="-122"/>
                  <a:ea typeface="微软雅黑" panose="020B0503020204020204" pitchFamily="34" charset="-122"/>
                </a:rPr>
                <a:t>不把点燃的蚊香贴靠在床沿和窗帘处</a:t>
              </a:r>
              <a:endParaRPr lang="zh-CN" altLang="en-US" sz="12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3" name="矩形 42"/>
            <p:cNvSpPr/>
            <p:nvPr/>
          </p:nvSpPr>
          <p:spPr>
            <a:xfrm>
              <a:off x="705394" y="1776548"/>
              <a:ext cx="1352006" cy="132586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7086600" y="3121752"/>
            <a:ext cx="1352006" cy="1325863"/>
            <a:chOff x="705394" y="1776548"/>
            <a:chExt cx="1352006" cy="1325863"/>
          </a:xfrm>
        </p:grpSpPr>
        <p:sp>
          <p:nvSpPr>
            <p:cNvPr id="45" name="矩形 44"/>
            <p:cNvSpPr/>
            <p:nvPr/>
          </p:nvSpPr>
          <p:spPr>
            <a:xfrm>
              <a:off x="762000" y="1809750"/>
              <a:ext cx="1295400" cy="549061"/>
            </a:xfrm>
            <a:prstGeom prst="rect">
              <a:avLst/>
            </a:prstGeom>
          </p:spPr>
          <p:txBody>
            <a:bodyPr wrap="square">
              <a:spAutoFit/>
            </a:bodyPr>
            <a:lstStyle/>
            <a:p>
              <a:pPr>
                <a:lnSpc>
                  <a:spcPct val="130000"/>
                </a:lnSpc>
              </a:pPr>
              <a:r>
                <a:rPr lang="zh-CN" altLang="en-US" sz="1200">
                  <a:solidFill>
                    <a:schemeClr val="tx1">
                      <a:lumMod val="95000"/>
                      <a:lumOff val="5000"/>
                    </a:schemeClr>
                  </a:solidFill>
                  <a:latin typeface="微软雅黑" panose="020B0503020204020204" pitchFamily="34" charset="-122"/>
                  <a:ea typeface="微软雅黑" panose="020B0503020204020204" pitchFamily="34" charset="-122"/>
                </a:rPr>
                <a:t>宿舍内严禁使用明火</a:t>
              </a:r>
              <a:endParaRPr lang="zh-CN" altLang="en-US" sz="12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6" name="矩形 45"/>
            <p:cNvSpPr/>
            <p:nvPr/>
          </p:nvSpPr>
          <p:spPr>
            <a:xfrm>
              <a:off x="705394" y="1776548"/>
              <a:ext cx="1352006" cy="132586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500" fill="hold"/>
                                        <p:tgtEl>
                                          <p:spTgt spid="34"/>
                                        </p:tgtEl>
                                        <p:attrNameLst>
                                          <p:attrName>ppt_w</p:attrName>
                                        </p:attrNameLst>
                                      </p:cBhvr>
                                      <p:tavLst>
                                        <p:tav tm="0">
                                          <p:val>
                                            <p:fltVal val="0"/>
                                          </p:val>
                                        </p:tav>
                                        <p:tav tm="100000">
                                          <p:val>
                                            <p:strVal val="#ppt_w"/>
                                          </p:val>
                                        </p:tav>
                                      </p:tavLst>
                                    </p:anim>
                                    <p:anim calcmode="lin" valueType="num">
                                      <p:cBhvr>
                                        <p:cTn id="43" dur="500" fill="hold"/>
                                        <p:tgtEl>
                                          <p:spTgt spid="34"/>
                                        </p:tgtEl>
                                        <p:attrNameLst>
                                          <p:attrName>ppt_h</p:attrName>
                                        </p:attrNameLst>
                                      </p:cBhvr>
                                      <p:tavLst>
                                        <p:tav tm="0">
                                          <p:val>
                                            <p:fltVal val="0"/>
                                          </p:val>
                                        </p:tav>
                                        <p:tav tm="100000">
                                          <p:val>
                                            <p:strVal val="#ppt_h"/>
                                          </p:val>
                                        </p:tav>
                                      </p:tavLst>
                                    </p:anim>
                                    <p:animEffect transition="in" filter="fade">
                                      <p:cBhvr>
                                        <p:cTn id="44" dur="500"/>
                                        <p:tgtEl>
                                          <p:spTgt spid="34"/>
                                        </p:tgtEl>
                                      </p:cBhvr>
                                    </p:animEffect>
                                  </p:childTnLst>
                                </p:cTn>
                              </p:par>
                              <p:par>
                                <p:cTn id="45" presetID="53" presetClass="entr" presetSubtype="16"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p:cTn id="52" dur="500" fill="hold"/>
                                        <p:tgtEl>
                                          <p:spTgt spid="41"/>
                                        </p:tgtEl>
                                        <p:attrNameLst>
                                          <p:attrName>ppt_w</p:attrName>
                                        </p:attrNameLst>
                                      </p:cBhvr>
                                      <p:tavLst>
                                        <p:tav tm="0">
                                          <p:val>
                                            <p:fltVal val="0"/>
                                          </p:val>
                                        </p:tav>
                                        <p:tav tm="100000">
                                          <p:val>
                                            <p:strVal val="#ppt_w"/>
                                          </p:val>
                                        </p:tav>
                                      </p:tavLst>
                                    </p:anim>
                                    <p:anim calcmode="lin" valueType="num">
                                      <p:cBhvr>
                                        <p:cTn id="53" dur="500" fill="hold"/>
                                        <p:tgtEl>
                                          <p:spTgt spid="41"/>
                                        </p:tgtEl>
                                        <p:attrNameLst>
                                          <p:attrName>ppt_h</p:attrName>
                                        </p:attrNameLst>
                                      </p:cBhvr>
                                      <p:tavLst>
                                        <p:tav tm="0">
                                          <p:val>
                                            <p:fltVal val="0"/>
                                          </p:val>
                                        </p:tav>
                                        <p:tav tm="100000">
                                          <p:val>
                                            <p:strVal val="#ppt_h"/>
                                          </p:val>
                                        </p:tav>
                                      </p:tavLst>
                                    </p:anim>
                                    <p:animEffect transition="in" filter="fade">
                                      <p:cBhvr>
                                        <p:cTn id="54" dur="500"/>
                                        <p:tgtEl>
                                          <p:spTgt spid="41"/>
                                        </p:tgtEl>
                                      </p:cBhvr>
                                    </p:animEffect>
                                  </p:childTnLst>
                                </p:cTn>
                              </p:par>
                              <p:par>
                                <p:cTn id="55" presetID="53" presetClass="entr" presetSubtype="16"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p:cTn id="57" dur="500" fill="hold"/>
                                        <p:tgtEl>
                                          <p:spTgt spid="44"/>
                                        </p:tgtEl>
                                        <p:attrNameLst>
                                          <p:attrName>ppt_w</p:attrName>
                                        </p:attrNameLst>
                                      </p:cBhvr>
                                      <p:tavLst>
                                        <p:tav tm="0">
                                          <p:val>
                                            <p:fltVal val="0"/>
                                          </p:val>
                                        </p:tav>
                                        <p:tav tm="100000">
                                          <p:val>
                                            <p:strVal val="#ppt_w"/>
                                          </p:val>
                                        </p:tav>
                                      </p:tavLst>
                                    </p:anim>
                                    <p:anim calcmode="lin" valueType="num">
                                      <p:cBhvr>
                                        <p:cTn id="58" dur="500" fill="hold"/>
                                        <p:tgtEl>
                                          <p:spTgt spid="44"/>
                                        </p:tgtEl>
                                        <p:attrNameLst>
                                          <p:attrName>ppt_h</p:attrName>
                                        </p:attrNameLst>
                                      </p:cBhvr>
                                      <p:tavLst>
                                        <p:tav tm="0">
                                          <p:val>
                                            <p:fltVal val="0"/>
                                          </p:val>
                                        </p:tav>
                                        <p:tav tm="100000">
                                          <p:val>
                                            <p:strVal val="#ppt_h"/>
                                          </p:val>
                                        </p:tav>
                                      </p:tavLst>
                                    </p:anim>
                                    <p:animEffect transition="in" filter="fade">
                                      <p:cBhvr>
                                        <p:cTn id="5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1"/>
          <a:stretch>
            <a:fillRect/>
          </a:stretch>
        </p:blipFill>
        <p:spPr>
          <a:xfrm>
            <a:off x="3810" y="0"/>
            <a:ext cx="9136380" cy="5143500"/>
          </a:xfrm>
          <a:prstGeom prst="rect">
            <a:avLst/>
          </a:prstGeom>
        </p:spPr>
      </p:pic>
      <p:sp>
        <p:nvSpPr>
          <p:cNvPr id="20" name="Rectangle 44"/>
          <p:cNvSpPr>
            <a:spLocks noChangeArrowheads="1"/>
          </p:cNvSpPr>
          <p:nvPr/>
        </p:nvSpPr>
        <p:spPr bwMode="auto">
          <a:xfrm>
            <a:off x="2286000" y="2176412"/>
            <a:ext cx="5638800" cy="914058"/>
          </a:xfrm>
          <a:prstGeom prst="rect">
            <a:avLst/>
          </a:prstGeom>
          <a:noFill/>
          <a:ln w="9525" algn="ctr">
            <a:noFill/>
            <a:miter lim="800000"/>
          </a:ln>
        </p:spPr>
        <p:txBody>
          <a:bodyPr wrap="square" lIns="82259" tIns="41129" rIns="82259" bIns="41129">
            <a:spAutoFit/>
          </a:bodyPr>
          <a:lstStyle/>
          <a:p>
            <a:pPr eaLnBrk="0" hangingPunct="0"/>
            <a:r>
              <a:rPr lang="zh-CN" altLang="en-US" sz="5400" b="1" spc="5000">
                <a:solidFill>
                  <a:schemeClr val="accent1"/>
                </a:solidFill>
                <a:latin typeface="微软雅黑" panose="020B0503020204020204" pitchFamily="34" charset="-122"/>
                <a:ea typeface="微软雅黑" panose="020B0503020204020204" pitchFamily="34" charset="-122"/>
              </a:rPr>
              <a:t>灭火十招</a:t>
            </a:r>
            <a:endParaRPr lang="zh-CN" altLang="en-US" sz="5400" b="1" spc="5000">
              <a:solidFill>
                <a:schemeClr val="accent1"/>
              </a:solidFill>
              <a:latin typeface="微软雅黑" panose="020B0503020204020204" pitchFamily="34" charset="-122"/>
              <a:ea typeface="微软雅黑" panose="020B0503020204020204" pitchFamily="34" charset="-122"/>
            </a:endParaRPr>
          </a:p>
        </p:txBody>
      </p:sp>
      <p:sp>
        <p:nvSpPr>
          <p:cNvPr id="10" name="Rectangle 44"/>
          <p:cNvSpPr>
            <a:spLocks noChangeArrowheads="1"/>
          </p:cNvSpPr>
          <p:nvPr/>
        </p:nvSpPr>
        <p:spPr bwMode="auto">
          <a:xfrm>
            <a:off x="3264408" y="1428750"/>
            <a:ext cx="2667000" cy="758190"/>
          </a:xfrm>
          <a:prstGeom prst="rect">
            <a:avLst/>
          </a:prstGeom>
          <a:noFill/>
          <a:ln w="9525" algn="ctr">
            <a:noFill/>
            <a:miter lim="800000"/>
          </a:ln>
        </p:spPr>
        <p:txBody>
          <a:bodyPr wrap="square" lIns="82259" tIns="41129" rIns="82259" bIns="41129">
            <a:spAutoFit/>
          </a:bodyPr>
          <a:lstStyle/>
          <a:p>
            <a:pPr eaLnBrk="0" hangingPunct="0"/>
            <a:r>
              <a:rPr lang="zh-CN" altLang="en-US" sz="4400" spc="300" smtClean="0">
                <a:solidFill>
                  <a:schemeClr val="accent1"/>
                </a:solidFill>
                <a:latin typeface="微软雅黑" panose="020B0503020204020204" pitchFamily="34" charset="-122"/>
                <a:ea typeface="微软雅黑" panose="020B0503020204020204" pitchFamily="34" charset="-122"/>
              </a:rPr>
              <a:t>第</a:t>
            </a:r>
            <a:r>
              <a:rPr lang="zh-CN" altLang="en-US" sz="4400" spc="300" smtClean="0">
                <a:solidFill>
                  <a:schemeClr val="accent1"/>
                </a:solidFill>
                <a:latin typeface="微软雅黑" panose="020B0503020204020204" pitchFamily="34" charset="-122"/>
                <a:ea typeface="微软雅黑" panose="020B0503020204020204" pitchFamily="34" charset="-122"/>
              </a:rPr>
              <a:t>五部分</a:t>
            </a:r>
            <a:endParaRPr lang="zh-CN" altLang="en-US" sz="4400" spc="30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
          <p:cNvPicPr>
            <a:picLocks noChangeAspect="1"/>
          </p:cNvPicPr>
          <p:nvPr/>
        </p:nvPicPr>
        <p:blipFill>
          <a:blip r:embed="rId1"/>
          <a:stretch>
            <a:fillRect/>
          </a:stretch>
        </p:blipFill>
        <p:spPr>
          <a:xfrm>
            <a:off x="2540" y="0"/>
            <a:ext cx="9138285" cy="5143500"/>
          </a:xfrm>
          <a:prstGeom prst="rect">
            <a:avLst/>
          </a:prstGeom>
        </p:spPr>
      </p:pic>
      <p:sp>
        <p:nvSpPr>
          <p:cNvPr id="9" name="ïš1ïďe"/>
          <p:cNvSpPr/>
          <p:nvPr/>
        </p:nvSpPr>
        <p:spPr>
          <a:xfrm>
            <a:off x="685800" y="1103262"/>
            <a:ext cx="7993711" cy="325488"/>
          </a:xfrm>
          <a:prstGeom prst="rect">
            <a:avLst/>
          </a:prstGeom>
          <a:solidFill>
            <a:schemeClr val="accent1">
              <a:alpha val="85000"/>
            </a:schemeClr>
          </a:solidFill>
          <a:ln>
            <a:noFill/>
          </a:ln>
        </p:spPr>
        <p:txBody>
          <a:bodyPr wrap="none" lIns="68559" tIns="34275" rIns="68559" bIns="34275" anchor="ctr" anchorCtr="1">
            <a:normAutofit/>
          </a:bodyPr>
          <a:lstStyle/>
          <a:p>
            <a:pPr algn="ctr">
              <a:buSzPct val="25000"/>
              <a:defRPr/>
            </a:pPr>
            <a:r>
              <a:rPr lang="zh-CN" altLang="en-US" sz="1600" b="1">
                <a:solidFill>
                  <a:schemeClr val="bg1"/>
                </a:solidFill>
              </a:rPr>
              <a:t>灭火十招</a:t>
            </a:r>
            <a:endParaRPr lang="zh-CN" altLang="en-US" sz="1600" b="1">
              <a:solidFill>
                <a:schemeClr val="bg1"/>
              </a:solidFill>
            </a:endParaRPr>
          </a:p>
        </p:txBody>
      </p:sp>
      <p:grpSp>
        <p:nvGrpSpPr>
          <p:cNvPr id="11" name="组合 10"/>
          <p:cNvGrpSpPr/>
          <p:nvPr/>
        </p:nvGrpSpPr>
        <p:grpSpPr>
          <a:xfrm>
            <a:off x="693089" y="1581150"/>
            <a:ext cx="7993711" cy="410767"/>
            <a:chOff x="638537" y="1276349"/>
            <a:chExt cx="7993711" cy="410767"/>
          </a:xfrm>
        </p:grpSpPr>
        <p:grpSp>
          <p:nvGrpSpPr>
            <p:cNvPr id="12" name="组合 11"/>
            <p:cNvGrpSpPr/>
            <p:nvPr/>
          </p:nvGrpSpPr>
          <p:grpSpPr>
            <a:xfrm>
              <a:off x="638537" y="1276349"/>
              <a:ext cx="7993711" cy="410767"/>
              <a:chOff x="2771800" y="1733819"/>
              <a:chExt cx="7993711" cy="412950"/>
            </a:xfrm>
          </p:grpSpPr>
          <p:sp>
            <p:nvSpPr>
              <p:cNvPr id="14" name="圆角矩形 13"/>
              <p:cNvSpPr/>
              <p:nvPr/>
            </p:nvSpPr>
            <p:spPr>
              <a:xfrm>
                <a:off x="2771800" y="1733819"/>
                <a:ext cx="7993711" cy="412950"/>
              </a:xfrm>
              <a:prstGeom prst="roundRect">
                <a:avLst>
                  <a:gd name="adj" fmla="val 0"/>
                </a:avLst>
              </a:prstGeom>
              <a:noFill/>
              <a:ln w="12700" cap="flat" cmpd="sng" algn="ctr">
                <a:solidFill>
                  <a:schemeClr val="accent1"/>
                </a:solidFill>
                <a:prstDash val="solid"/>
              </a:ln>
              <a:effectLst/>
            </p:spPr>
            <p:txBody>
              <a:bodyPr rtlCol="0" anchor="ctr"/>
              <a:lstStyle/>
              <a:p>
                <a:pPr algn="ctr" defTabSz="914400">
                  <a:defRPr/>
                </a:pPr>
                <a:endParaRPr lang="zh-CN" altLang="en-US" sz="1400" kern="0">
                  <a:solidFill>
                    <a:srgbClr val="FFFFFF"/>
                  </a:solidFill>
                  <a:latin typeface="+mn-ea"/>
                </a:endParaRPr>
              </a:p>
            </p:txBody>
          </p:sp>
          <p:sp>
            <p:nvSpPr>
              <p:cNvPr id="15" name="矩形 14"/>
              <p:cNvSpPr/>
              <p:nvPr/>
            </p:nvSpPr>
            <p:spPr>
              <a:xfrm>
                <a:off x="3665093" y="1810424"/>
                <a:ext cx="6747012" cy="259801"/>
              </a:xfrm>
              <a:prstGeom prst="rect">
                <a:avLst/>
              </a:prstGeom>
              <a:noFill/>
              <a:ln w="12700" cap="flat" cmpd="sng" algn="ctr">
                <a:noFill/>
                <a:prstDash val="solid"/>
              </a:ln>
              <a:effectLst/>
            </p:spPr>
            <p:txBody>
              <a:bodyPr lIns="0" tIns="0" rIns="0" bIns="0" rtlCol="0" anchor="ctr"/>
              <a:lstStyle/>
              <a:p>
                <a:r>
                  <a:rPr lang="zh-CN" altLang="en-US" sz="1400" kern="0">
                    <a:solidFill>
                      <a:schemeClr val="tx2"/>
                    </a:solidFill>
                    <a:latin typeface="+mn-ea"/>
                  </a:rPr>
                  <a:t>发现着火要大声呼喊并迅速拨打火警电话</a:t>
                </a:r>
                <a:r>
                  <a:rPr lang="en-US" altLang="zh-CN" sz="1400" kern="0">
                    <a:solidFill>
                      <a:schemeClr val="tx2"/>
                    </a:solidFill>
                    <a:latin typeface="+mn-ea"/>
                  </a:rPr>
                  <a:t>119</a:t>
                </a:r>
                <a:r>
                  <a:rPr lang="zh-CN" altLang="en-US" sz="1400" kern="0">
                    <a:solidFill>
                      <a:schemeClr val="tx2"/>
                    </a:solidFill>
                    <a:latin typeface="+mn-ea"/>
                  </a:rPr>
                  <a:t>，讲清地点，然后派人在路口迎候消防车。</a:t>
                </a:r>
                <a:endParaRPr lang="zh-CN" altLang="en-US" sz="1400" kern="0">
                  <a:solidFill>
                    <a:schemeClr val="tx2"/>
                  </a:solidFill>
                  <a:latin typeface="+mn-ea"/>
                </a:endParaRPr>
              </a:p>
            </p:txBody>
          </p:sp>
        </p:grpSp>
        <p:sp>
          <p:nvSpPr>
            <p:cNvPr id="13" name="圆角矩形 12"/>
            <p:cNvSpPr/>
            <p:nvPr/>
          </p:nvSpPr>
          <p:spPr>
            <a:xfrm>
              <a:off x="735042" y="1276349"/>
              <a:ext cx="605974" cy="410767"/>
            </a:xfrm>
            <a:prstGeom prst="roundRect">
              <a:avLst>
                <a:gd name="adj" fmla="val 0"/>
              </a:avLst>
            </a:prstGeom>
            <a:solidFill>
              <a:schemeClr val="accent1"/>
            </a:solidFill>
            <a:ln w="12700" cap="flat" cmpd="sng" algn="ctr">
              <a:noFill/>
              <a:prstDash val="solid"/>
            </a:ln>
            <a:effectLst/>
          </p:spPr>
          <p:txBody>
            <a:bodyPr rtlCol="0" anchor="ctr"/>
            <a:lstStyle/>
            <a:p>
              <a:pPr algn="ctr"/>
              <a:r>
                <a:rPr lang="en-US" altLang="zh-CN" sz="1400" kern="0" smtClean="0">
                  <a:solidFill>
                    <a:schemeClr val="bg1"/>
                  </a:solidFill>
                  <a:latin typeface="+mn-ea"/>
                </a:rPr>
                <a:t>01</a:t>
              </a:r>
              <a:endParaRPr lang="zh-CN" altLang="en-US" sz="1400" kern="0">
                <a:solidFill>
                  <a:schemeClr val="bg1"/>
                </a:solidFill>
                <a:latin typeface="+mn-ea"/>
              </a:endParaRPr>
            </a:p>
          </p:txBody>
        </p:sp>
      </p:grpSp>
      <p:grpSp>
        <p:nvGrpSpPr>
          <p:cNvPr id="16" name="组合 15"/>
          <p:cNvGrpSpPr/>
          <p:nvPr/>
        </p:nvGrpSpPr>
        <p:grpSpPr>
          <a:xfrm>
            <a:off x="693089" y="2228850"/>
            <a:ext cx="7993711" cy="410767"/>
            <a:chOff x="638537" y="1276349"/>
            <a:chExt cx="7993711" cy="410767"/>
          </a:xfrm>
        </p:grpSpPr>
        <p:grpSp>
          <p:nvGrpSpPr>
            <p:cNvPr id="17" name="组合 16"/>
            <p:cNvGrpSpPr/>
            <p:nvPr/>
          </p:nvGrpSpPr>
          <p:grpSpPr>
            <a:xfrm>
              <a:off x="638537" y="1276349"/>
              <a:ext cx="7993711" cy="410767"/>
              <a:chOff x="2771800" y="1733819"/>
              <a:chExt cx="7993711" cy="412950"/>
            </a:xfrm>
          </p:grpSpPr>
          <p:sp>
            <p:nvSpPr>
              <p:cNvPr id="19" name="圆角矩形 18"/>
              <p:cNvSpPr/>
              <p:nvPr/>
            </p:nvSpPr>
            <p:spPr>
              <a:xfrm>
                <a:off x="2771800" y="1733819"/>
                <a:ext cx="7993711" cy="412950"/>
              </a:xfrm>
              <a:prstGeom prst="roundRect">
                <a:avLst>
                  <a:gd name="adj" fmla="val 0"/>
                </a:avLst>
              </a:prstGeom>
              <a:noFill/>
              <a:ln w="12700" cap="flat" cmpd="sng" algn="ctr">
                <a:solidFill>
                  <a:schemeClr val="accent1"/>
                </a:solidFill>
                <a:prstDash val="solid"/>
              </a:ln>
              <a:effectLst/>
            </p:spPr>
            <p:txBody>
              <a:bodyPr rtlCol="0" anchor="ctr"/>
              <a:lstStyle/>
              <a:p>
                <a:pPr algn="ctr" defTabSz="914400">
                  <a:defRPr/>
                </a:pPr>
                <a:endParaRPr lang="zh-CN" altLang="en-US" sz="1400" kern="0">
                  <a:solidFill>
                    <a:srgbClr val="FFFFFF"/>
                  </a:solidFill>
                  <a:latin typeface="+mn-ea"/>
                </a:endParaRPr>
              </a:p>
            </p:txBody>
          </p:sp>
          <p:sp>
            <p:nvSpPr>
              <p:cNvPr id="20" name="矩形 19"/>
              <p:cNvSpPr/>
              <p:nvPr/>
            </p:nvSpPr>
            <p:spPr>
              <a:xfrm>
                <a:off x="3665093" y="1810424"/>
                <a:ext cx="6747012" cy="259801"/>
              </a:xfrm>
              <a:prstGeom prst="rect">
                <a:avLst/>
              </a:prstGeom>
              <a:noFill/>
              <a:ln w="12700" cap="flat" cmpd="sng" algn="ctr">
                <a:noFill/>
                <a:prstDash val="solid"/>
              </a:ln>
              <a:effectLst/>
            </p:spPr>
            <p:txBody>
              <a:bodyPr lIns="0" tIns="0" rIns="0" bIns="0" rtlCol="0" anchor="ctr"/>
              <a:lstStyle/>
              <a:p>
                <a:r>
                  <a:rPr lang="zh-CN" altLang="en-US" sz="1400" kern="0">
                    <a:solidFill>
                      <a:schemeClr val="tx2"/>
                    </a:solidFill>
                    <a:latin typeface="+mn-ea"/>
                  </a:rPr>
                  <a:t>扑灭火苗要就地取材，如毛毯、棉被罩住火焰，然后将火扑灭。</a:t>
                </a:r>
                <a:endParaRPr lang="zh-CN" altLang="en-US" sz="1400" kern="0">
                  <a:solidFill>
                    <a:schemeClr val="tx2"/>
                  </a:solidFill>
                  <a:latin typeface="+mn-ea"/>
                </a:endParaRPr>
              </a:p>
            </p:txBody>
          </p:sp>
        </p:grpSp>
        <p:sp>
          <p:nvSpPr>
            <p:cNvPr id="18" name="圆角矩形 17"/>
            <p:cNvSpPr/>
            <p:nvPr/>
          </p:nvSpPr>
          <p:spPr>
            <a:xfrm>
              <a:off x="735042" y="1276349"/>
              <a:ext cx="605974" cy="410767"/>
            </a:xfrm>
            <a:prstGeom prst="roundRect">
              <a:avLst>
                <a:gd name="adj" fmla="val 0"/>
              </a:avLst>
            </a:prstGeom>
            <a:solidFill>
              <a:schemeClr val="accent1"/>
            </a:solidFill>
            <a:ln w="12700" cap="flat" cmpd="sng" algn="ctr">
              <a:noFill/>
              <a:prstDash val="solid"/>
            </a:ln>
            <a:effectLst/>
          </p:spPr>
          <p:txBody>
            <a:bodyPr rtlCol="0" anchor="ctr"/>
            <a:lstStyle/>
            <a:p>
              <a:pPr algn="ctr"/>
              <a:r>
                <a:rPr lang="en-US" altLang="zh-CN" sz="1400" kern="0" smtClean="0">
                  <a:solidFill>
                    <a:schemeClr val="bg1"/>
                  </a:solidFill>
                  <a:latin typeface="+mn-ea"/>
                </a:rPr>
                <a:t>02</a:t>
              </a:r>
              <a:endParaRPr lang="zh-CN" altLang="en-US" sz="1400" kern="0">
                <a:solidFill>
                  <a:schemeClr val="bg1"/>
                </a:solidFill>
                <a:latin typeface="+mn-ea"/>
              </a:endParaRPr>
            </a:p>
          </p:txBody>
        </p:sp>
      </p:grpSp>
      <p:grpSp>
        <p:nvGrpSpPr>
          <p:cNvPr id="22" name="组合 21"/>
          <p:cNvGrpSpPr/>
          <p:nvPr/>
        </p:nvGrpSpPr>
        <p:grpSpPr>
          <a:xfrm>
            <a:off x="693089" y="2876550"/>
            <a:ext cx="7993711" cy="410767"/>
            <a:chOff x="638537" y="1276349"/>
            <a:chExt cx="7993711" cy="410767"/>
          </a:xfrm>
        </p:grpSpPr>
        <p:grpSp>
          <p:nvGrpSpPr>
            <p:cNvPr id="23" name="组合 22"/>
            <p:cNvGrpSpPr/>
            <p:nvPr/>
          </p:nvGrpSpPr>
          <p:grpSpPr>
            <a:xfrm>
              <a:off x="638537" y="1276349"/>
              <a:ext cx="7993711" cy="410767"/>
              <a:chOff x="2771800" y="1733819"/>
              <a:chExt cx="7993711" cy="412950"/>
            </a:xfrm>
          </p:grpSpPr>
          <p:sp>
            <p:nvSpPr>
              <p:cNvPr id="25" name="圆角矩形 24"/>
              <p:cNvSpPr/>
              <p:nvPr/>
            </p:nvSpPr>
            <p:spPr>
              <a:xfrm>
                <a:off x="2771800" y="1733819"/>
                <a:ext cx="7993711" cy="412950"/>
              </a:xfrm>
              <a:prstGeom prst="roundRect">
                <a:avLst>
                  <a:gd name="adj" fmla="val 0"/>
                </a:avLst>
              </a:prstGeom>
              <a:noFill/>
              <a:ln w="12700" cap="flat" cmpd="sng" algn="ctr">
                <a:solidFill>
                  <a:schemeClr val="accent1"/>
                </a:solidFill>
                <a:prstDash val="solid"/>
              </a:ln>
              <a:effectLst/>
            </p:spPr>
            <p:txBody>
              <a:bodyPr rtlCol="0" anchor="ctr"/>
              <a:lstStyle/>
              <a:p>
                <a:pPr algn="ctr" defTabSz="914400">
                  <a:defRPr/>
                </a:pPr>
                <a:endParaRPr lang="zh-CN" altLang="en-US" sz="1400" kern="0">
                  <a:solidFill>
                    <a:srgbClr val="FFFFFF"/>
                  </a:solidFill>
                  <a:latin typeface="+mn-ea"/>
                </a:endParaRPr>
              </a:p>
            </p:txBody>
          </p:sp>
          <p:sp>
            <p:nvSpPr>
              <p:cNvPr id="26" name="矩形 25"/>
              <p:cNvSpPr/>
              <p:nvPr/>
            </p:nvSpPr>
            <p:spPr>
              <a:xfrm>
                <a:off x="3665093" y="1810424"/>
                <a:ext cx="6747012" cy="259801"/>
              </a:xfrm>
              <a:prstGeom prst="rect">
                <a:avLst/>
              </a:prstGeom>
              <a:noFill/>
              <a:ln w="12700" cap="flat" cmpd="sng" algn="ctr">
                <a:noFill/>
                <a:prstDash val="solid"/>
              </a:ln>
              <a:effectLst/>
            </p:spPr>
            <p:txBody>
              <a:bodyPr lIns="0" tIns="0" rIns="0" bIns="0" rtlCol="0" anchor="ctr"/>
              <a:lstStyle/>
              <a:p>
                <a:r>
                  <a:rPr lang="zh-CN" altLang="en-US" sz="1400" kern="0">
                    <a:solidFill>
                      <a:schemeClr val="tx2"/>
                    </a:solidFill>
                    <a:latin typeface="+mn-ea"/>
                  </a:rPr>
                  <a:t>也可及时用面盆，水桶等传水灭火，或利用楼层内的灭火器材及时扑灭火头。</a:t>
                </a:r>
                <a:endParaRPr lang="zh-CN" altLang="en-US" sz="1400" kern="0">
                  <a:solidFill>
                    <a:schemeClr val="tx2"/>
                  </a:solidFill>
                  <a:latin typeface="+mn-ea"/>
                </a:endParaRPr>
              </a:p>
            </p:txBody>
          </p:sp>
        </p:grpSp>
        <p:sp>
          <p:nvSpPr>
            <p:cNvPr id="24" name="圆角矩形 23"/>
            <p:cNvSpPr/>
            <p:nvPr/>
          </p:nvSpPr>
          <p:spPr>
            <a:xfrm>
              <a:off x="735042" y="1276349"/>
              <a:ext cx="605974" cy="410767"/>
            </a:xfrm>
            <a:prstGeom prst="roundRect">
              <a:avLst>
                <a:gd name="adj" fmla="val 0"/>
              </a:avLst>
            </a:prstGeom>
            <a:solidFill>
              <a:schemeClr val="accent1"/>
            </a:solidFill>
            <a:ln w="12700" cap="flat" cmpd="sng" algn="ctr">
              <a:noFill/>
              <a:prstDash val="solid"/>
            </a:ln>
            <a:effectLst/>
          </p:spPr>
          <p:txBody>
            <a:bodyPr rtlCol="0" anchor="ctr"/>
            <a:lstStyle/>
            <a:p>
              <a:pPr algn="ctr"/>
              <a:r>
                <a:rPr lang="en-US" altLang="zh-CN" sz="1400" kern="0" smtClean="0">
                  <a:solidFill>
                    <a:schemeClr val="bg1"/>
                  </a:solidFill>
                  <a:latin typeface="+mn-ea"/>
                </a:rPr>
                <a:t>03</a:t>
              </a:r>
              <a:endParaRPr lang="zh-CN" altLang="en-US" sz="1400" kern="0">
                <a:solidFill>
                  <a:schemeClr val="bg1"/>
                </a:solidFill>
                <a:latin typeface="+mn-ea"/>
              </a:endParaRPr>
            </a:p>
          </p:txBody>
        </p:sp>
      </p:grpSp>
      <p:grpSp>
        <p:nvGrpSpPr>
          <p:cNvPr id="27" name="组合 26"/>
          <p:cNvGrpSpPr/>
          <p:nvPr/>
        </p:nvGrpSpPr>
        <p:grpSpPr>
          <a:xfrm>
            <a:off x="693089" y="3524250"/>
            <a:ext cx="7993711" cy="410767"/>
            <a:chOff x="638537" y="1276349"/>
            <a:chExt cx="7993711" cy="410767"/>
          </a:xfrm>
        </p:grpSpPr>
        <p:grpSp>
          <p:nvGrpSpPr>
            <p:cNvPr id="29" name="组合 28"/>
            <p:cNvGrpSpPr/>
            <p:nvPr/>
          </p:nvGrpSpPr>
          <p:grpSpPr>
            <a:xfrm>
              <a:off x="638537" y="1276349"/>
              <a:ext cx="7993711" cy="410767"/>
              <a:chOff x="2771800" y="1733819"/>
              <a:chExt cx="7993711" cy="412950"/>
            </a:xfrm>
          </p:grpSpPr>
          <p:sp>
            <p:nvSpPr>
              <p:cNvPr id="34" name="圆角矩形 33"/>
              <p:cNvSpPr/>
              <p:nvPr/>
            </p:nvSpPr>
            <p:spPr>
              <a:xfrm>
                <a:off x="2771800" y="1733819"/>
                <a:ext cx="7993711" cy="412950"/>
              </a:xfrm>
              <a:prstGeom prst="roundRect">
                <a:avLst>
                  <a:gd name="adj" fmla="val 0"/>
                </a:avLst>
              </a:prstGeom>
              <a:noFill/>
              <a:ln w="12700" cap="flat" cmpd="sng" algn="ctr">
                <a:solidFill>
                  <a:schemeClr val="accent1"/>
                </a:solidFill>
                <a:prstDash val="solid"/>
              </a:ln>
              <a:effectLst/>
            </p:spPr>
            <p:txBody>
              <a:bodyPr rtlCol="0" anchor="ctr"/>
              <a:lstStyle/>
              <a:p>
                <a:pPr algn="ctr" defTabSz="914400">
                  <a:defRPr/>
                </a:pPr>
                <a:endParaRPr lang="zh-CN" altLang="en-US" sz="1400" kern="0">
                  <a:solidFill>
                    <a:srgbClr val="FFFFFF"/>
                  </a:solidFill>
                  <a:latin typeface="+mn-ea"/>
                </a:endParaRPr>
              </a:p>
            </p:txBody>
          </p:sp>
          <p:sp>
            <p:nvSpPr>
              <p:cNvPr id="35" name="矩形 34"/>
              <p:cNvSpPr/>
              <p:nvPr/>
            </p:nvSpPr>
            <p:spPr>
              <a:xfrm>
                <a:off x="3665093" y="1810424"/>
                <a:ext cx="6747012" cy="259801"/>
              </a:xfrm>
              <a:prstGeom prst="rect">
                <a:avLst/>
              </a:prstGeom>
              <a:noFill/>
              <a:ln w="12700" cap="flat" cmpd="sng" algn="ctr">
                <a:noFill/>
                <a:prstDash val="solid"/>
              </a:ln>
              <a:effectLst/>
            </p:spPr>
            <p:txBody>
              <a:bodyPr lIns="0" tIns="0" rIns="0" bIns="0" rtlCol="0" anchor="ctr"/>
              <a:lstStyle/>
              <a:p>
                <a:r>
                  <a:rPr lang="zh-CN" altLang="en-US" sz="1400" kern="0">
                    <a:solidFill>
                      <a:schemeClr val="tx2"/>
                    </a:solidFill>
                    <a:latin typeface="+mn-ea"/>
                  </a:rPr>
                  <a:t>个别物品着火，要赶快把着火物搬到室外灭火。</a:t>
                </a:r>
                <a:endParaRPr lang="zh-CN" altLang="en-US" sz="1400" kern="0">
                  <a:solidFill>
                    <a:schemeClr val="tx2"/>
                  </a:solidFill>
                  <a:latin typeface="+mn-ea"/>
                </a:endParaRPr>
              </a:p>
            </p:txBody>
          </p:sp>
        </p:grpSp>
        <p:sp>
          <p:nvSpPr>
            <p:cNvPr id="31" name="圆角矩形 30"/>
            <p:cNvSpPr/>
            <p:nvPr/>
          </p:nvSpPr>
          <p:spPr>
            <a:xfrm>
              <a:off x="735042" y="1276349"/>
              <a:ext cx="605974" cy="410767"/>
            </a:xfrm>
            <a:prstGeom prst="roundRect">
              <a:avLst>
                <a:gd name="adj" fmla="val 0"/>
              </a:avLst>
            </a:prstGeom>
            <a:solidFill>
              <a:schemeClr val="accent1"/>
            </a:solidFill>
            <a:ln w="12700" cap="flat" cmpd="sng" algn="ctr">
              <a:noFill/>
              <a:prstDash val="solid"/>
            </a:ln>
            <a:effectLst/>
          </p:spPr>
          <p:txBody>
            <a:bodyPr rtlCol="0" anchor="ctr"/>
            <a:lstStyle/>
            <a:p>
              <a:pPr algn="ctr"/>
              <a:r>
                <a:rPr lang="en-US" altLang="zh-CN" sz="1400" kern="0" smtClean="0">
                  <a:solidFill>
                    <a:schemeClr val="bg1"/>
                  </a:solidFill>
                  <a:latin typeface="+mn-ea"/>
                </a:rPr>
                <a:t>04</a:t>
              </a:r>
              <a:endParaRPr lang="zh-CN" altLang="en-US" sz="1400" kern="0">
                <a:solidFill>
                  <a:schemeClr val="bg1"/>
                </a:solidFill>
                <a:latin typeface="+mn-ea"/>
              </a:endParaRPr>
            </a:p>
          </p:txBody>
        </p:sp>
      </p:grpSp>
      <p:grpSp>
        <p:nvGrpSpPr>
          <p:cNvPr id="36" name="组合 35"/>
          <p:cNvGrpSpPr/>
          <p:nvPr/>
        </p:nvGrpSpPr>
        <p:grpSpPr>
          <a:xfrm>
            <a:off x="693089" y="4171950"/>
            <a:ext cx="7993711" cy="410767"/>
            <a:chOff x="638537" y="1276349"/>
            <a:chExt cx="7993711" cy="410767"/>
          </a:xfrm>
        </p:grpSpPr>
        <p:grpSp>
          <p:nvGrpSpPr>
            <p:cNvPr id="38" name="组合 37"/>
            <p:cNvGrpSpPr/>
            <p:nvPr/>
          </p:nvGrpSpPr>
          <p:grpSpPr>
            <a:xfrm>
              <a:off x="638537" y="1276349"/>
              <a:ext cx="7993711" cy="410767"/>
              <a:chOff x="2771800" y="1733819"/>
              <a:chExt cx="7993711" cy="412950"/>
            </a:xfrm>
          </p:grpSpPr>
          <p:sp>
            <p:nvSpPr>
              <p:cNvPr id="40" name="圆角矩形 39"/>
              <p:cNvSpPr/>
              <p:nvPr/>
            </p:nvSpPr>
            <p:spPr>
              <a:xfrm>
                <a:off x="2771800" y="1733819"/>
                <a:ext cx="7993711" cy="412950"/>
              </a:xfrm>
              <a:prstGeom prst="roundRect">
                <a:avLst>
                  <a:gd name="adj" fmla="val 0"/>
                </a:avLst>
              </a:prstGeom>
              <a:noFill/>
              <a:ln w="12700" cap="flat" cmpd="sng" algn="ctr">
                <a:solidFill>
                  <a:schemeClr val="accent1"/>
                </a:solidFill>
                <a:prstDash val="solid"/>
              </a:ln>
              <a:effectLst/>
            </p:spPr>
            <p:txBody>
              <a:bodyPr rtlCol="0" anchor="ctr"/>
              <a:lstStyle/>
              <a:p>
                <a:pPr algn="ctr" defTabSz="914400">
                  <a:defRPr/>
                </a:pPr>
                <a:endParaRPr lang="zh-CN" altLang="en-US" sz="1400" kern="0">
                  <a:solidFill>
                    <a:srgbClr val="FFFFFF"/>
                  </a:solidFill>
                  <a:latin typeface="+mn-ea"/>
                </a:endParaRPr>
              </a:p>
            </p:txBody>
          </p:sp>
          <p:sp>
            <p:nvSpPr>
              <p:cNvPr id="41" name="矩形 40"/>
              <p:cNvSpPr/>
              <p:nvPr/>
            </p:nvSpPr>
            <p:spPr>
              <a:xfrm>
                <a:off x="3665093" y="1810424"/>
                <a:ext cx="6747012" cy="259801"/>
              </a:xfrm>
              <a:prstGeom prst="rect">
                <a:avLst/>
              </a:prstGeom>
              <a:noFill/>
              <a:ln w="12700" cap="flat" cmpd="sng" algn="ctr">
                <a:noFill/>
                <a:prstDash val="solid"/>
              </a:ln>
              <a:effectLst/>
            </p:spPr>
            <p:txBody>
              <a:bodyPr lIns="0" tIns="0" rIns="0" bIns="0" rtlCol="0" anchor="ctr"/>
              <a:lstStyle/>
              <a:p>
                <a:r>
                  <a:rPr lang="zh-CN" altLang="en-US" sz="1400" kern="0">
                    <a:solidFill>
                      <a:schemeClr val="tx2"/>
                    </a:solidFill>
                    <a:latin typeface="+mn-ea"/>
                  </a:rPr>
                  <a:t>油锅起火，直接盖上锅盖灭火。</a:t>
                </a:r>
                <a:endParaRPr lang="zh-CN" altLang="en-US" sz="1400" kern="0">
                  <a:solidFill>
                    <a:schemeClr val="tx2"/>
                  </a:solidFill>
                  <a:latin typeface="+mn-ea"/>
                </a:endParaRPr>
              </a:p>
            </p:txBody>
          </p:sp>
        </p:grpSp>
        <p:sp>
          <p:nvSpPr>
            <p:cNvPr id="39" name="圆角矩形 38"/>
            <p:cNvSpPr/>
            <p:nvPr/>
          </p:nvSpPr>
          <p:spPr>
            <a:xfrm>
              <a:off x="735042" y="1276349"/>
              <a:ext cx="605974" cy="410767"/>
            </a:xfrm>
            <a:prstGeom prst="roundRect">
              <a:avLst>
                <a:gd name="adj" fmla="val 0"/>
              </a:avLst>
            </a:prstGeom>
            <a:solidFill>
              <a:schemeClr val="accent1"/>
            </a:solidFill>
            <a:ln w="12700" cap="flat" cmpd="sng" algn="ctr">
              <a:noFill/>
              <a:prstDash val="solid"/>
            </a:ln>
            <a:effectLst/>
          </p:spPr>
          <p:txBody>
            <a:bodyPr rtlCol="0" anchor="ctr"/>
            <a:lstStyle/>
            <a:p>
              <a:pPr algn="ctr"/>
              <a:r>
                <a:rPr lang="en-US" altLang="zh-CN" sz="1400" kern="0" smtClean="0">
                  <a:solidFill>
                    <a:schemeClr val="bg1"/>
                  </a:solidFill>
                  <a:latin typeface="+mn-ea"/>
                </a:rPr>
                <a:t>05</a:t>
              </a:r>
              <a:endParaRPr lang="zh-CN" altLang="en-US" sz="1400" kern="0">
                <a:solidFill>
                  <a:schemeClr val="bg1"/>
                </a:solidFill>
                <a:latin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500" fill="hold"/>
                                        <p:tgtEl>
                                          <p:spTgt spid="36"/>
                                        </p:tgtEl>
                                        <p:attrNameLst>
                                          <p:attrName>ppt_w</p:attrName>
                                        </p:attrNameLst>
                                      </p:cBhvr>
                                      <p:tavLst>
                                        <p:tav tm="0">
                                          <p:val>
                                            <p:fltVal val="0"/>
                                          </p:val>
                                        </p:tav>
                                        <p:tav tm="100000">
                                          <p:val>
                                            <p:strVal val="#ppt_w"/>
                                          </p:val>
                                        </p:tav>
                                      </p:tavLst>
                                    </p:anim>
                                    <p:anim calcmode="lin" valueType="num">
                                      <p:cBhvr>
                                        <p:cTn id="33" dur="500" fill="hold"/>
                                        <p:tgtEl>
                                          <p:spTgt spid="36"/>
                                        </p:tgtEl>
                                        <p:attrNameLst>
                                          <p:attrName>ppt_h</p:attrName>
                                        </p:attrNameLst>
                                      </p:cBhvr>
                                      <p:tavLst>
                                        <p:tav tm="0">
                                          <p:val>
                                            <p:fltVal val="0"/>
                                          </p:val>
                                        </p:tav>
                                        <p:tav tm="100000">
                                          <p:val>
                                            <p:strVal val="#ppt_h"/>
                                          </p:val>
                                        </p:tav>
                                      </p:tavLst>
                                    </p:anim>
                                    <p:animEffect transition="in" filter="fade">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1"/>
          <a:stretch>
            <a:fillRect/>
          </a:stretch>
        </p:blipFill>
        <p:spPr>
          <a:xfrm>
            <a:off x="3810" y="0"/>
            <a:ext cx="9136380" cy="5143500"/>
          </a:xfrm>
          <a:prstGeom prst="rect">
            <a:avLst/>
          </a:prstGeom>
        </p:spPr>
      </p:pic>
      <p:sp>
        <p:nvSpPr>
          <p:cNvPr id="20" name="Rectangle 44"/>
          <p:cNvSpPr>
            <a:spLocks noChangeArrowheads="1"/>
          </p:cNvSpPr>
          <p:nvPr/>
        </p:nvSpPr>
        <p:spPr bwMode="auto">
          <a:xfrm>
            <a:off x="2295144" y="2029784"/>
            <a:ext cx="5131526" cy="914058"/>
          </a:xfrm>
          <a:prstGeom prst="rect">
            <a:avLst/>
          </a:prstGeom>
          <a:noFill/>
          <a:ln w="9525" algn="ctr">
            <a:noFill/>
            <a:miter lim="800000"/>
          </a:ln>
        </p:spPr>
        <p:txBody>
          <a:bodyPr wrap="square" lIns="82259" tIns="41129" rIns="82259" bIns="41129">
            <a:spAutoFit/>
          </a:bodyPr>
          <a:lstStyle/>
          <a:p>
            <a:pPr eaLnBrk="0" hangingPunct="0"/>
            <a:r>
              <a:rPr lang="zh-CN" altLang="en-US" sz="5400" b="1" spc="2100" dirty="0">
                <a:solidFill>
                  <a:schemeClr val="accent1"/>
                </a:solidFill>
                <a:latin typeface="微软雅黑" panose="020B0503020204020204" pitchFamily="34" charset="-122"/>
                <a:ea typeface="微软雅黑" panose="020B0503020204020204" pitchFamily="34" charset="-122"/>
              </a:rPr>
              <a:t>消防宣传日</a:t>
            </a:r>
            <a:endParaRPr lang="zh-CN" altLang="en-US" sz="5400" b="1" spc="2100" dirty="0">
              <a:solidFill>
                <a:schemeClr val="accent1"/>
              </a:solidFill>
              <a:latin typeface="微软雅黑" panose="020B0503020204020204" pitchFamily="34" charset="-122"/>
              <a:ea typeface="微软雅黑" panose="020B0503020204020204" pitchFamily="34" charset="-122"/>
            </a:endParaRPr>
          </a:p>
        </p:txBody>
      </p:sp>
      <p:sp>
        <p:nvSpPr>
          <p:cNvPr id="31" name="Rectangle 44"/>
          <p:cNvSpPr>
            <a:spLocks noChangeArrowheads="1"/>
          </p:cNvSpPr>
          <p:nvPr/>
        </p:nvSpPr>
        <p:spPr bwMode="auto">
          <a:xfrm>
            <a:off x="3285744" y="1343984"/>
            <a:ext cx="2667000" cy="760170"/>
          </a:xfrm>
          <a:prstGeom prst="rect">
            <a:avLst/>
          </a:prstGeom>
          <a:noFill/>
          <a:ln w="9525" algn="ctr">
            <a:noFill/>
            <a:miter lim="800000"/>
          </a:ln>
        </p:spPr>
        <p:txBody>
          <a:bodyPr wrap="square" lIns="82259" tIns="41129" rIns="82259" bIns="41129">
            <a:spAutoFit/>
          </a:bodyPr>
          <a:lstStyle/>
          <a:p>
            <a:pPr eaLnBrk="0" hangingPunct="0"/>
            <a:r>
              <a:rPr lang="zh-CN" altLang="en-US" sz="4400" spc="300" smtClean="0">
                <a:solidFill>
                  <a:schemeClr val="accent1"/>
                </a:solidFill>
                <a:latin typeface="微软雅黑" panose="020B0503020204020204" pitchFamily="34" charset="-122"/>
                <a:ea typeface="微软雅黑" panose="020B0503020204020204" pitchFamily="34" charset="-122"/>
              </a:rPr>
              <a:t>第一部分</a:t>
            </a:r>
            <a:endParaRPr lang="zh-CN" altLang="en-US" sz="4400" spc="30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
          <p:cNvPicPr>
            <a:picLocks noChangeAspect="1"/>
          </p:cNvPicPr>
          <p:nvPr/>
        </p:nvPicPr>
        <p:blipFill>
          <a:blip r:embed="rId1"/>
          <a:stretch>
            <a:fillRect/>
          </a:stretch>
        </p:blipFill>
        <p:spPr>
          <a:xfrm>
            <a:off x="2540" y="0"/>
            <a:ext cx="9138285" cy="5143500"/>
          </a:xfrm>
          <a:prstGeom prst="rect">
            <a:avLst/>
          </a:prstGeom>
        </p:spPr>
      </p:pic>
      <p:sp>
        <p:nvSpPr>
          <p:cNvPr id="9" name="ïš1ïďe"/>
          <p:cNvSpPr/>
          <p:nvPr/>
        </p:nvSpPr>
        <p:spPr>
          <a:xfrm>
            <a:off x="693089" y="1047750"/>
            <a:ext cx="7993711" cy="325488"/>
          </a:xfrm>
          <a:prstGeom prst="rect">
            <a:avLst/>
          </a:prstGeom>
          <a:solidFill>
            <a:schemeClr val="accent1">
              <a:alpha val="85000"/>
            </a:schemeClr>
          </a:solidFill>
          <a:ln>
            <a:noFill/>
          </a:ln>
        </p:spPr>
        <p:txBody>
          <a:bodyPr wrap="none" lIns="68559" tIns="34275" rIns="68559" bIns="34275" anchor="ctr" anchorCtr="1">
            <a:normAutofit/>
          </a:bodyPr>
          <a:lstStyle/>
          <a:p>
            <a:pPr algn="ctr">
              <a:buSzPct val="25000"/>
              <a:defRPr/>
            </a:pPr>
            <a:r>
              <a:rPr lang="zh-CN" altLang="en-US" sz="1600" b="1">
                <a:solidFill>
                  <a:schemeClr val="bg1"/>
                </a:solidFill>
              </a:rPr>
              <a:t>灭火十招</a:t>
            </a:r>
            <a:endParaRPr lang="zh-CN" altLang="en-US" sz="1600" b="1">
              <a:solidFill>
                <a:schemeClr val="bg1"/>
              </a:solidFill>
            </a:endParaRPr>
          </a:p>
        </p:txBody>
      </p:sp>
      <p:grpSp>
        <p:nvGrpSpPr>
          <p:cNvPr id="11" name="组合 10"/>
          <p:cNvGrpSpPr/>
          <p:nvPr/>
        </p:nvGrpSpPr>
        <p:grpSpPr>
          <a:xfrm>
            <a:off x="693089" y="1581150"/>
            <a:ext cx="7993711" cy="410767"/>
            <a:chOff x="638537" y="1276349"/>
            <a:chExt cx="7993711" cy="410767"/>
          </a:xfrm>
        </p:grpSpPr>
        <p:grpSp>
          <p:nvGrpSpPr>
            <p:cNvPr id="12" name="组合 11"/>
            <p:cNvGrpSpPr/>
            <p:nvPr/>
          </p:nvGrpSpPr>
          <p:grpSpPr>
            <a:xfrm>
              <a:off x="638537" y="1276349"/>
              <a:ext cx="7993711" cy="410767"/>
              <a:chOff x="2771800" y="1733819"/>
              <a:chExt cx="7993711" cy="412950"/>
            </a:xfrm>
          </p:grpSpPr>
          <p:sp>
            <p:nvSpPr>
              <p:cNvPr id="14" name="圆角矩形 13"/>
              <p:cNvSpPr/>
              <p:nvPr/>
            </p:nvSpPr>
            <p:spPr>
              <a:xfrm>
                <a:off x="2771800" y="1733819"/>
                <a:ext cx="7993711" cy="412950"/>
              </a:xfrm>
              <a:prstGeom prst="roundRect">
                <a:avLst>
                  <a:gd name="adj" fmla="val 0"/>
                </a:avLst>
              </a:prstGeom>
              <a:noFill/>
              <a:ln w="12700" cap="flat" cmpd="sng" algn="ctr">
                <a:solidFill>
                  <a:schemeClr val="accent1"/>
                </a:solidFill>
                <a:prstDash val="solid"/>
              </a:ln>
              <a:effectLst/>
            </p:spPr>
            <p:txBody>
              <a:bodyPr rtlCol="0" anchor="ctr"/>
              <a:lstStyle/>
              <a:p>
                <a:pPr algn="ctr" defTabSz="914400">
                  <a:defRPr/>
                </a:pPr>
                <a:endParaRPr lang="zh-CN" altLang="en-US" sz="1400" kern="0">
                  <a:solidFill>
                    <a:srgbClr val="FFFFFF"/>
                  </a:solidFill>
                  <a:latin typeface="+mn-ea"/>
                </a:endParaRPr>
              </a:p>
            </p:txBody>
          </p:sp>
          <p:sp>
            <p:nvSpPr>
              <p:cNvPr id="15" name="矩形 14"/>
              <p:cNvSpPr/>
              <p:nvPr/>
            </p:nvSpPr>
            <p:spPr>
              <a:xfrm>
                <a:off x="3665093" y="1810423"/>
                <a:ext cx="7100418" cy="336345"/>
              </a:xfrm>
              <a:prstGeom prst="rect">
                <a:avLst/>
              </a:prstGeom>
              <a:noFill/>
              <a:ln w="12700" cap="flat" cmpd="sng" algn="ctr">
                <a:noFill/>
                <a:prstDash val="solid"/>
              </a:ln>
              <a:effectLst/>
            </p:spPr>
            <p:txBody>
              <a:bodyPr lIns="0" tIns="0" rIns="0" bIns="0" rtlCol="0" anchor="ctr"/>
              <a:lstStyle/>
              <a:p>
                <a:r>
                  <a:rPr lang="zh-CN" altLang="en-US" sz="1400" kern="0">
                    <a:solidFill>
                      <a:schemeClr val="tx2"/>
                    </a:solidFill>
                    <a:latin typeface="+mn-ea"/>
                  </a:rPr>
                  <a:t>家用电器着火，要先切断电源，然后用毛毯、棉被覆盖窒息灭火，如仍未熄灭，再用水浇。</a:t>
                </a:r>
                <a:endParaRPr lang="zh-CN" altLang="en-US" sz="1400" kern="0">
                  <a:solidFill>
                    <a:schemeClr val="tx2"/>
                  </a:solidFill>
                  <a:latin typeface="+mn-ea"/>
                </a:endParaRPr>
              </a:p>
            </p:txBody>
          </p:sp>
        </p:grpSp>
        <p:sp>
          <p:nvSpPr>
            <p:cNvPr id="13" name="圆角矩形 12"/>
            <p:cNvSpPr/>
            <p:nvPr/>
          </p:nvSpPr>
          <p:spPr>
            <a:xfrm>
              <a:off x="735042" y="1276349"/>
              <a:ext cx="605974" cy="410767"/>
            </a:xfrm>
            <a:prstGeom prst="roundRect">
              <a:avLst>
                <a:gd name="adj" fmla="val 0"/>
              </a:avLst>
            </a:prstGeom>
            <a:solidFill>
              <a:schemeClr val="accent1"/>
            </a:solidFill>
            <a:ln w="12700" cap="flat" cmpd="sng" algn="ctr">
              <a:noFill/>
              <a:prstDash val="solid"/>
            </a:ln>
            <a:effectLst/>
          </p:spPr>
          <p:txBody>
            <a:bodyPr rtlCol="0" anchor="ctr"/>
            <a:lstStyle/>
            <a:p>
              <a:pPr algn="ctr"/>
              <a:r>
                <a:rPr lang="en-US" altLang="zh-CN" sz="1400" kern="0" smtClean="0">
                  <a:solidFill>
                    <a:schemeClr val="bg1"/>
                  </a:solidFill>
                  <a:latin typeface="+mn-ea"/>
                </a:rPr>
                <a:t>06</a:t>
              </a:r>
              <a:endParaRPr lang="zh-CN" altLang="en-US" sz="1400" kern="0">
                <a:solidFill>
                  <a:schemeClr val="bg1"/>
                </a:solidFill>
                <a:latin typeface="+mn-ea"/>
              </a:endParaRPr>
            </a:p>
          </p:txBody>
        </p:sp>
      </p:grpSp>
      <p:grpSp>
        <p:nvGrpSpPr>
          <p:cNvPr id="16" name="组合 15"/>
          <p:cNvGrpSpPr/>
          <p:nvPr/>
        </p:nvGrpSpPr>
        <p:grpSpPr>
          <a:xfrm>
            <a:off x="693089" y="2228850"/>
            <a:ext cx="7993711" cy="410767"/>
            <a:chOff x="638537" y="1276349"/>
            <a:chExt cx="7993711" cy="410767"/>
          </a:xfrm>
        </p:grpSpPr>
        <p:grpSp>
          <p:nvGrpSpPr>
            <p:cNvPr id="17" name="组合 16"/>
            <p:cNvGrpSpPr/>
            <p:nvPr/>
          </p:nvGrpSpPr>
          <p:grpSpPr>
            <a:xfrm>
              <a:off x="638537" y="1276349"/>
              <a:ext cx="7993711" cy="410767"/>
              <a:chOff x="2771800" y="1733819"/>
              <a:chExt cx="7993711" cy="412950"/>
            </a:xfrm>
          </p:grpSpPr>
          <p:sp>
            <p:nvSpPr>
              <p:cNvPr id="19" name="圆角矩形 18"/>
              <p:cNvSpPr/>
              <p:nvPr/>
            </p:nvSpPr>
            <p:spPr>
              <a:xfrm>
                <a:off x="2771800" y="1733819"/>
                <a:ext cx="7993711" cy="412950"/>
              </a:xfrm>
              <a:prstGeom prst="roundRect">
                <a:avLst>
                  <a:gd name="adj" fmla="val 0"/>
                </a:avLst>
              </a:prstGeom>
              <a:noFill/>
              <a:ln w="12700" cap="flat" cmpd="sng" algn="ctr">
                <a:solidFill>
                  <a:schemeClr val="accent1"/>
                </a:solidFill>
                <a:prstDash val="solid"/>
              </a:ln>
              <a:effectLst/>
            </p:spPr>
            <p:txBody>
              <a:bodyPr rtlCol="0" anchor="ctr"/>
              <a:lstStyle/>
              <a:p>
                <a:pPr algn="ctr" defTabSz="914400">
                  <a:defRPr/>
                </a:pPr>
                <a:endParaRPr lang="zh-CN" altLang="en-US" sz="1400" kern="0">
                  <a:solidFill>
                    <a:srgbClr val="FFFFFF"/>
                  </a:solidFill>
                  <a:latin typeface="+mn-ea"/>
                </a:endParaRPr>
              </a:p>
            </p:txBody>
          </p:sp>
          <p:sp>
            <p:nvSpPr>
              <p:cNvPr id="20" name="矩形 19"/>
              <p:cNvSpPr/>
              <p:nvPr/>
            </p:nvSpPr>
            <p:spPr>
              <a:xfrm>
                <a:off x="3665093" y="1810424"/>
                <a:ext cx="6747012" cy="259801"/>
              </a:xfrm>
              <a:prstGeom prst="rect">
                <a:avLst/>
              </a:prstGeom>
              <a:noFill/>
              <a:ln w="12700" cap="flat" cmpd="sng" algn="ctr">
                <a:noFill/>
                <a:prstDash val="solid"/>
              </a:ln>
              <a:effectLst/>
            </p:spPr>
            <p:txBody>
              <a:bodyPr lIns="0" tIns="0" rIns="0" bIns="0" rtlCol="0" anchor="ctr"/>
              <a:lstStyle/>
              <a:p>
                <a:r>
                  <a:rPr lang="zh-CN" altLang="en-US" sz="1400" kern="0">
                    <a:solidFill>
                      <a:schemeClr val="tx2"/>
                    </a:solidFill>
                    <a:latin typeface="+mn-ea"/>
                  </a:rPr>
                  <a:t>电视机着火用毛毯、棉被灭火时，人要站在侧面，防止显像管爆裂伤人。</a:t>
                </a:r>
                <a:endParaRPr lang="zh-CN" altLang="en-US" sz="1400" kern="0">
                  <a:solidFill>
                    <a:schemeClr val="tx2"/>
                  </a:solidFill>
                  <a:latin typeface="+mn-ea"/>
                </a:endParaRPr>
              </a:p>
            </p:txBody>
          </p:sp>
        </p:grpSp>
        <p:sp>
          <p:nvSpPr>
            <p:cNvPr id="18" name="圆角矩形 17"/>
            <p:cNvSpPr/>
            <p:nvPr/>
          </p:nvSpPr>
          <p:spPr>
            <a:xfrm>
              <a:off x="735042" y="1276349"/>
              <a:ext cx="605974" cy="410767"/>
            </a:xfrm>
            <a:prstGeom prst="roundRect">
              <a:avLst>
                <a:gd name="adj" fmla="val 0"/>
              </a:avLst>
            </a:prstGeom>
            <a:solidFill>
              <a:schemeClr val="accent1"/>
            </a:solidFill>
            <a:ln w="12700" cap="flat" cmpd="sng" algn="ctr">
              <a:noFill/>
              <a:prstDash val="solid"/>
            </a:ln>
            <a:effectLst/>
          </p:spPr>
          <p:txBody>
            <a:bodyPr rtlCol="0" anchor="ctr"/>
            <a:lstStyle/>
            <a:p>
              <a:pPr algn="ctr"/>
              <a:r>
                <a:rPr lang="en-US" altLang="zh-CN" sz="1400" kern="0" smtClean="0">
                  <a:solidFill>
                    <a:schemeClr val="bg1"/>
                  </a:solidFill>
                  <a:latin typeface="+mn-ea"/>
                </a:rPr>
                <a:t>07</a:t>
              </a:r>
              <a:endParaRPr lang="zh-CN" altLang="en-US" sz="1400" kern="0">
                <a:solidFill>
                  <a:schemeClr val="bg1"/>
                </a:solidFill>
                <a:latin typeface="+mn-ea"/>
              </a:endParaRPr>
            </a:p>
          </p:txBody>
        </p:sp>
      </p:grpSp>
      <p:grpSp>
        <p:nvGrpSpPr>
          <p:cNvPr id="22" name="组合 21"/>
          <p:cNvGrpSpPr/>
          <p:nvPr/>
        </p:nvGrpSpPr>
        <p:grpSpPr>
          <a:xfrm>
            <a:off x="693089" y="2876550"/>
            <a:ext cx="7993711" cy="410767"/>
            <a:chOff x="638537" y="1276349"/>
            <a:chExt cx="7993711" cy="410767"/>
          </a:xfrm>
        </p:grpSpPr>
        <p:grpSp>
          <p:nvGrpSpPr>
            <p:cNvPr id="23" name="组合 22"/>
            <p:cNvGrpSpPr/>
            <p:nvPr/>
          </p:nvGrpSpPr>
          <p:grpSpPr>
            <a:xfrm>
              <a:off x="638537" y="1276349"/>
              <a:ext cx="7993711" cy="410767"/>
              <a:chOff x="2771800" y="1733819"/>
              <a:chExt cx="7993711" cy="412950"/>
            </a:xfrm>
          </p:grpSpPr>
          <p:sp>
            <p:nvSpPr>
              <p:cNvPr id="25" name="圆角矩形 24"/>
              <p:cNvSpPr/>
              <p:nvPr/>
            </p:nvSpPr>
            <p:spPr>
              <a:xfrm>
                <a:off x="2771800" y="1733819"/>
                <a:ext cx="7993711" cy="412950"/>
              </a:xfrm>
              <a:prstGeom prst="roundRect">
                <a:avLst>
                  <a:gd name="adj" fmla="val 0"/>
                </a:avLst>
              </a:prstGeom>
              <a:noFill/>
              <a:ln w="12700" cap="flat" cmpd="sng" algn="ctr">
                <a:solidFill>
                  <a:schemeClr val="accent1"/>
                </a:solidFill>
                <a:prstDash val="solid"/>
              </a:ln>
              <a:effectLst/>
            </p:spPr>
            <p:txBody>
              <a:bodyPr rtlCol="0" anchor="ctr"/>
              <a:lstStyle/>
              <a:p>
                <a:pPr algn="ctr" defTabSz="914400">
                  <a:defRPr/>
                </a:pPr>
                <a:endParaRPr lang="zh-CN" altLang="en-US" sz="1400" kern="0">
                  <a:solidFill>
                    <a:srgbClr val="FFFFFF"/>
                  </a:solidFill>
                  <a:latin typeface="+mn-ea"/>
                </a:endParaRPr>
              </a:p>
            </p:txBody>
          </p:sp>
          <p:sp>
            <p:nvSpPr>
              <p:cNvPr id="26" name="矩形 25"/>
              <p:cNvSpPr/>
              <p:nvPr/>
            </p:nvSpPr>
            <p:spPr>
              <a:xfrm>
                <a:off x="3665093" y="1810424"/>
                <a:ext cx="6747012" cy="259801"/>
              </a:xfrm>
              <a:prstGeom prst="rect">
                <a:avLst/>
              </a:prstGeom>
              <a:noFill/>
              <a:ln w="12700" cap="flat" cmpd="sng" algn="ctr">
                <a:noFill/>
                <a:prstDash val="solid"/>
              </a:ln>
              <a:effectLst/>
            </p:spPr>
            <p:txBody>
              <a:bodyPr lIns="0" tIns="0" rIns="0" bIns="0" rtlCol="0" anchor="ctr"/>
              <a:lstStyle/>
              <a:p>
                <a:r>
                  <a:rPr lang="zh-CN" altLang="en-US" sz="1400" kern="0">
                    <a:solidFill>
                      <a:schemeClr val="tx2"/>
                    </a:solidFill>
                    <a:latin typeface="+mn-ea"/>
                  </a:rPr>
                  <a:t>救火时门窗要慢开，以免空气对流加速火焰蔓延和火焰突然窜出伤人。</a:t>
                </a:r>
                <a:endParaRPr lang="zh-CN" altLang="en-US" sz="1400" kern="0">
                  <a:solidFill>
                    <a:schemeClr val="tx2"/>
                  </a:solidFill>
                  <a:latin typeface="+mn-ea"/>
                </a:endParaRPr>
              </a:p>
            </p:txBody>
          </p:sp>
        </p:grpSp>
        <p:sp>
          <p:nvSpPr>
            <p:cNvPr id="24" name="圆角矩形 23"/>
            <p:cNvSpPr/>
            <p:nvPr/>
          </p:nvSpPr>
          <p:spPr>
            <a:xfrm>
              <a:off x="735042" y="1276349"/>
              <a:ext cx="605974" cy="410767"/>
            </a:xfrm>
            <a:prstGeom prst="roundRect">
              <a:avLst>
                <a:gd name="adj" fmla="val 0"/>
              </a:avLst>
            </a:prstGeom>
            <a:solidFill>
              <a:schemeClr val="accent1"/>
            </a:solidFill>
            <a:ln w="12700" cap="flat" cmpd="sng" algn="ctr">
              <a:noFill/>
              <a:prstDash val="solid"/>
            </a:ln>
            <a:effectLst/>
          </p:spPr>
          <p:txBody>
            <a:bodyPr rtlCol="0" anchor="ctr"/>
            <a:lstStyle/>
            <a:p>
              <a:pPr algn="ctr"/>
              <a:r>
                <a:rPr lang="en-US" altLang="zh-CN" sz="1400" kern="0" smtClean="0">
                  <a:solidFill>
                    <a:schemeClr val="bg1"/>
                  </a:solidFill>
                  <a:latin typeface="+mn-ea"/>
                </a:rPr>
                <a:t>08</a:t>
              </a:r>
              <a:endParaRPr lang="zh-CN" altLang="en-US" sz="1400" kern="0">
                <a:solidFill>
                  <a:schemeClr val="bg1"/>
                </a:solidFill>
                <a:latin typeface="+mn-ea"/>
              </a:endParaRPr>
            </a:p>
          </p:txBody>
        </p:sp>
      </p:grpSp>
      <p:grpSp>
        <p:nvGrpSpPr>
          <p:cNvPr id="27" name="组合 26"/>
          <p:cNvGrpSpPr/>
          <p:nvPr/>
        </p:nvGrpSpPr>
        <p:grpSpPr>
          <a:xfrm>
            <a:off x="693089" y="3524250"/>
            <a:ext cx="7993711" cy="410767"/>
            <a:chOff x="638537" y="1276349"/>
            <a:chExt cx="7993711" cy="410767"/>
          </a:xfrm>
        </p:grpSpPr>
        <p:grpSp>
          <p:nvGrpSpPr>
            <p:cNvPr id="29" name="组合 28"/>
            <p:cNvGrpSpPr/>
            <p:nvPr/>
          </p:nvGrpSpPr>
          <p:grpSpPr>
            <a:xfrm>
              <a:off x="638537" y="1276349"/>
              <a:ext cx="7993711" cy="410767"/>
              <a:chOff x="2771800" y="1733819"/>
              <a:chExt cx="7993711" cy="412950"/>
            </a:xfrm>
          </p:grpSpPr>
          <p:sp>
            <p:nvSpPr>
              <p:cNvPr id="34" name="圆角矩形 33"/>
              <p:cNvSpPr/>
              <p:nvPr/>
            </p:nvSpPr>
            <p:spPr>
              <a:xfrm>
                <a:off x="2771800" y="1733819"/>
                <a:ext cx="7993711" cy="412950"/>
              </a:xfrm>
              <a:prstGeom prst="roundRect">
                <a:avLst>
                  <a:gd name="adj" fmla="val 0"/>
                </a:avLst>
              </a:prstGeom>
              <a:noFill/>
              <a:ln w="12700" cap="flat" cmpd="sng" algn="ctr">
                <a:solidFill>
                  <a:schemeClr val="accent1"/>
                </a:solidFill>
                <a:prstDash val="solid"/>
              </a:ln>
              <a:effectLst/>
            </p:spPr>
            <p:txBody>
              <a:bodyPr rtlCol="0" anchor="ctr"/>
              <a:lstStyle/>
              <a:p>
                <a:pPr algn="ctr" defTabSz="914400">
                  <a:defRPr/>
                </a:pPr>
                <a:endParaRPr lang="zh-CN" altLang="en-US" sz="1400" kern="0">
                  <a:solidFill>
                    <a:srgbClr val="FFFFFF"/>
                  </a:solidFill>
                  <a:latin typeface="+mn-ea"/>
                </a:endParaRPr>
              </a:p>
            </p:txBody>
          </p:sp>
          <p:sp>
            <p:nvSpPr>
              <p:cNvPr id="35" name="矩形 34"/>
              <p:cNvSpPr/>
              <p:nvPr/>
            </p:nvSpPr>
            <p:spPr>
              <a:xfrm>
                <a:off x="3665093" y="1810424"/>
                <a:ext cx="6747012" cy="259801"/>
              </a:xfrm>
              <a:prstGeom prst="rect">
                <a:avLst/>
              </a:prstGeom>
              <a:noFill/>
              <a:ln w="12700" cap="flat" cmpd="sng" algn="ctr">
                <a:noFill/>
                <a:prstDash val="solid"/>
              </a:ln>
              <a:effectLst/>
            </p:spPr>
            <p:txBody>
              <a:bodyPr lIns="0" tIns="0" rIns="0" bIns="0" rtlCol="0" anchor="ctr"/>
              <a:lstStyle/>
              <a:p>
                <a:r>
                  <a:rPr lang="zh-CN" altLang="en-US" sz="1400" kern="0">
                    <a:solidFill>
                      <a:schemeClr val="tx2"/>
                    </a:solidFill>
                    <a:latin typeface="+mn-ea"/>
                  </a:rPr>
                  <a:t>要就着火附近的可燃物及液化气罐及时疏散到安全的地方。</a:t>
                </a:r>
                <a:endParaRPr lang="zh-CN" altLang="en-US" sz="1400" kern="0">
                  <a:solidFill>
                    <a:schemeClr val="tx2"/>
                  </a:solidFill>
                  <a:latin typeface="+mn-ea"/>
                </a:endParaRPr>
              </a:p>
            </p:txBody>
          </p:sp>
        </p:grpSp>
        <p:sp>
          <p:nvSpPr>
            <p:cNvPr id="31" name="圆角矩形 30"/>
            <p:cNvSpPr/>
            <p:nvPr/>
          </p:nvSpPr>
          <p:spPr>
            <a:xfrm>
              <a:off x="735042" y="1276349"/>
              <a:ext cx="605974" cy="410767"/>
            </a:xfrm>
            <a:prstGeom prst="roundRect">
              <a:avLst>
                <a:gd name="adj" fmla="val 0"/>
              </a:avLst>
            </a:prstGeom>
            <a:solidFill>
              <a:schemeClr val="accent1"/>
            </a:solidFill>
            <a:ln w="12700" cap="flat" cmpd="sng" algn="ctr">
              <a:noFill/>
              <a:prstDash val="solid"/>
            </a:ln>
            <a:effectLst/>
          </p:spPr>
          <p:txBody>
            <a:bodyPr rtlCol="0" anchor="ctr"/>
            <a:lstStyle/>
            <a:p>
              <a:pPr algn="ctr"/>
              <a:r>
                <a:rPr lang="en-US" altLang="zh-CN" sz="1400" kern="0" smtClean="0">
                  <a:solidFill>
                    <a:schemeClr val="bg1"/>
                  </a:solidFill>
                  <a:latin typeface="+mn-ea"/>
                </a:rPr>
                <a:t>09</a:t>
              </a:r>
              <a:endParaRPr lang="zh-CN" altLang="en-US" sz="1400" kern="0">
                <a:solidFill>
                  <a:schemeClr val="bg1"/>
                </a:solidFill>
                <a:latin typeface="+mn-ea"/>
              </a:endParaRPr>
            </a:p>
          </p:txBody>
        </p:sp>
      </p:grpSp>
      <p:grpSp>
        <p:nvGrpSpPr>
          <p:cNvPr id="36" name="组合 35"/>
          <p:cNvGrpSpPr/>
          <p:nvPr/>
        </p:nvGrpSpPr>
        <p:grpSpPr>
          <a:xfrm>
            <a:off x="693089" y="4171950"/>
            <a:ext cx="7993711" cy="410767"/>
            <a:chOff x="638537" y="1276349"/>
            <a:chExt cx="7993711" cy="410767"/>
          </a:xfrm>
        </p:grpSpPr>
        <p:grpSp>
          <p:nvGrpSpPr>
            <p:cNvPr id="38" name="组合 37"/>
            <p:cNvGrpSpPr/>
            <p:nvPr/>
          </p:nvGrpSpPr>
          <p:grpSpPr>
            <a:xfrm>
              <a:off x="638537" y="1276349"/>
              <a:ext cx="7993711" cy="410767"/>
              <a:chOff x="2771800" y="1733819"/>
              <a:chExt cx="7993711" cy="412950"/>
            </a:xfrm>
          </p:grpSpPr>
          <p:sp>
            <p:nvSpPr>
              <p:cNvPr id="40" name="圆角矩形 39"/>
              <p:cNvSpPr/>
              <p:nvPr/>
            </p:nvSpPr>
            <p:spPr>
              <a:xfrm>
                <a:off x="2771800" y="1733819"/>
                <a:ext cx="7993711" cy="412950"/>
              </a:xfrm>
              <a:prstGeom prst="roundRect">
                <a:avLst>
                  <a:gd name="adj" fmla="val 0"/>
                </a:avLst>
              </a:prstGeom>
              <a:noFill/>
              <a:ln w="12700" cap="flat" cmpd="sng" algn="ctr">
                <a:solidFill>
                  <a:schemeClr val="accent1"/>
                </a:solidFill>
                <a:prstDash val="solid"/>
              </a:ln>
              <a:effectLst/>
            </p:spPr>
            <p:txBody>
              <a:bodyPr rtlCol="0" anchor="ctr"/>
              <a:lstStyle/>
              <a:p>
                <a:pPr algn="ctr" defTabSz="914400">
                  <a:defRPr/>
                </a:pPr>
                <a:endParaRPr lang="zh-CN" altLang="en-US" sz="1400" kern="0">
                  <a:solidFill>
                    <a:srgbClr val="FFFFFF"/>
                  </a:solidFill>
                  <a:latin typeface="+mn-ea"/>
                </a:endParaRPr>
              </a:p>
            </p:txBody>
          </p:sp>
          <p:sp>
            <p:nvSpPr>
              <p:cNvPr id="41" name="矩形 40"/>
              <p:cNvSpPr/>
              <p:nvPr/>
            </p:nvSpPr>
            <p:spPr>
              <a:xfrm>
                <a:off x="3665093" y="1810424"/>
                <a:ext cx="6747012" cy="259801"/>
              </a:xfrm>
              <a:prstGeom prst="rect">
                <a:avLst/>
              </a:prstGeom>
              <a:noFill/>
              <a:ln w="12700" cap="flat" cmpd="sng" algn="ctr">
                <a:noFill/>
                <a:prstDash val="solid"/>
              </a:ln>
              <a:effectLst/>
            </p:spPr>
            <p:txBody>
              <a:bodyPr lIns="0" tIns="0" rIns="0" bIns="0" rtlCol="0" anchor="ctr"/>
              <a:lstStyle/>
              <a:p>
                <a:r>
                  <a:rPr lang="zh-CN" altLang="en-US" sz="1400" kern="0">
                    <a:solidFill>
                      <a:schemeClr val="tx2"/>
                    </a:solidFill>
                    <a:latin typeface="+mn-ea"/>
                  </a:rPr>
                  <a:t>利用就近的灭火器等消防器材迅速灭火。</a:t>
                </a:r>
                <a:endParaRPr lang="zh-CN" altLang="en-US" sz="1400" kern="0">
                  <a:solidFill>
                    <a:schemeClr val="tx2"/>
                  </a:solidFill>
                  <a:latin typeface="+mn-ea"/>
                </a:endParaRPr>
              </a:p>
            </p:txBody>
          </p:sp>
        </p:grpSp>
        <p:sp>
          <p:nvSpPr>
            <p:cNvPr id="39" name="圆角矩形 38"/>
            <p:cNvSpPr/>
            <p:nvPr/>
          </p:nvSpPr>
          <p:spPr>
            <a:xfrm>
              <a:off x="735042" y="1276349"/>
              <a:ext cx="605974" cy="410767"/>
            </a:xfrm>
            <a:prstGeom prst="roundRect">
              <a:avLst>
                <a:gd name="adj" fmla="val 0"/>
              </a:avLst>
            </a:prstGeom>
            <a:solidFill>
              <a:schemeClr val="accent1"/>
            </a:solidFill>
            <a:ln w="12700" cap="flat" cmpd="sng" algn="ctr">
              <a:noFill/>
              <a:prstDash val="solid"/>
            </a:ln>
            <a:effectLst/>
          </p:spPr>
          <p:txBody>
            <a:bodyPr rtlCol="0" anchor="ctr"/>
            <a:lstStyle/>
            <a:p>
              <a:pPr algn="ctr"/>
              <a:r>
                <a:rPr lang="en-US" altLang="zh-CN" sz="1400" kern="0" smtClean="0">
                  <a:solidFill>
                    <a:schemeClr val="bg1"/>
                  </a:solidFill>
                  <a:latin typeface="+mn-ea"/>
                </a:rPr>
                <a:t>10</a:t>
              </a:r>
              <a:endParaRPr lang="zh-CN" altLang="en-US" sz="1400" kern="0">
                <a:solidFill>
                  <a:schemeClr val="bg1"/>
                </a:solidFill>
                <a:latin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fltVal val="0"/>
                                          </p:val>
                                        </p:tav>
                                        <p:tav tm="100000">
                                          <p:val>
                                            <p:strVal val="#ppt_w"/>
                                          </p:val>
                                        </p:tav>
                                      </p:tavLst>
                                    </p:anim>
                                    <p:anim calcmode="lin" valueType="num">
                                      <p:cBhvr>
                                        <p:cTn id="41" dur="500" fill="hold"/>
                                        <p:tgtEl>
                                          <p:spTgt spid="36"/>
                                        </p:tgtEl>
                                        <p:attrNameLst>
                                          <p:attrName>ppt_h</p:attrName>
                                        </p:attrNameLst>
                                      </p:cBhvr>
                                      <p:tavLst>
                                        <p:tav tm="0">
                                          <p:val>
                                            <p:fltVal val="0"/>
                                          </p:val>
                                        </p:tav>
                                        <p:tav tm="100000">
                                          <p:val>
                                            <p:strVal val="#ppt_h"/>
                                          </p:val>
                                        </p:tav>
                                      </p:tavLst>
                                    </p:anim>
                                    <p:animEffect transition="in" filter="fade">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1"/>
          <a:stretch>
            <a:fillRect/>
          </a:stretch>
        </p:blipFill>
        <p:spPr>
          <a:xfrm>
            <a:off x="3810" y="0"/>
            <a:ext cx="9136380" cy="5143500"/>
          </a:xfrm>
          <a:prstGeom prst="rect">
            <a:avLst/>
          </a:prstGeom>
        </p:spPr>
      </p:pic>
      <p:sp>
        <p:nvSpPr>
          <p:cNvPr id="20" name="Rectangle 44"/>
          <p:cNvSpPr>
            <a:spLocks noChangeArrowheads="1"/>
          </p:cNvSpPr>
          <p:nvPr/>
        </p:nvSpPr>
        <p:spPr bwMode="auto">
          <a:xfrm>
            <a:off x="2211977" y="1969630"/>
            <a:ext cx="5131526" cy="914058"/>
          </a:xfrm>
          <a:prstGeom prst="rect">
            <a:avLst/>
          </a:prstGeom>
          <a:noFill/>
          <a:ln w="9525" algn="ctr">
            <a:noFill/>
            <a:miter lim="800000"/>
          </a:ln>
        </p:spPr>
        <p:txBody>
          <a:bodyPr wrap="square" lIns="82259" tIns="41129" rIns="82259" bIns="41129">
            <a:spAutoFit/>
          </a:bodyPr>
          <a:lstStyle/>
          <a:p>
            <a:pPr eaLnBrk="0" hangingPunct="0"/>
            <a:r>
              <a:rPr lang="zh-CN" altLang="en-US" sz="5400" b="1" dirty="0">
                <a:solidFill>
                  <a:schemeClr val="accent1"/>
                </a:solidFill>
                <a:latin typeface="微软雅黑" panose="020B0503020204020204" pitchFamily="34" charset="-122"/>
                <a:ea typeface="微软雅黑" panose="020B0503020204020204" pitchFamily="34" charset="-122"/>
              </a:rPr>
              <a:t>消防安全二十条</a:t>
            </a:r>
            <a:endParaRPr lang="zh-CN" altLang="en-US" sz="5400" b="1" dirty="0">
              <a:solidFill>
                <a:schemeClr val="accent1"/>
              </a:solidFill>
              <a:latin typeface="微软雅黑" panose="020B0503020204020204" pitchFamily="34" charset="-122"/>
              <a:ea typeface="微软雅黑" panose="020B0503020204020204" pitchFamily="34" charset="-122"/>
            </a:endParaRPr>
          </a:p>
        </p:txBody>
      </p:sp>
      <p:sp>
        <p:nvSpPr>
          <p:cNvPr id="31" name="Rectangle 44"/>
          <p:cNvSpPr>
            <a:spLocks noChangeArrowheads="1"/>
          </p:cNvSpPr>
          <p:nvPr/>
        </p:nvSpPr>
        <p:spPr bwMode="auto">
          <a:xfrm>
            <a:off x="3354977" y="1276350"/>
            <a:ext cx="2667000" cy="758190"/>
          </a:xfrm>
          <a:prstGeom prst="rect">
            <a:avLst/>
          </a:prstGeom>
          <a:noFill/>
          <a:ln w="9525" algn="ctr">
            <a:noFill/>
            <a:miter lim="800000"/>
          </a:ln>
        </p:spPr>
        <p:txBody>
          <a:bodyPr wrap="square" lIns="82259" tIns="41129" rIns="82259" bIns="41129">
            <a:spAutoFit/>
          </a:bodyPr>
          <a:lstStyle/>
          <a:p>
            <a:pPr eaLnBrk="0" hangingPunct="0"/>
            <a:r>
              <a:rPr lang="zh-CN" altLang="en-US" sz="4400" spc="300" smtClean="0">
                <a:solidFill>
                  <a:schemeClr val="accent1"/>
                </a:solidFill>
                <a:latin typeface="微软雅黑" panose="020B0503020204020204" pitchFamily="34" charset="-122"/>
                <a:ea typeface="微软雅黑" panose="020B0503020204020204" pitchFamily="34" charset="-122"/>
              </a:rPr>
              <a:t>第</a:t>
            </a:r>
            <a:r>
              <a:rPr lang="zh-CN" altLang="en-US" sz="4400" spc="300" smtClean="0">
                <a:solidFill>
                  <a:schemeClr val="accent1"/>
                </a:solidFill>
                <a:latin typeface="微软雅黑" panose="020B0503020204020204" pitchFamily="34" charset="-122"/>
                <a:ea typeface="微软雅黑" panose="020B0503020204020204" pitchFamily="34" charset="-122"/>
              </a:rPr>
              <a:t>六部分</a:t>
            </a:r>
            <a:endParaRPr lang="zh-CN" altLang="en-US" sz="4400" spc="30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
          <p:cNvPicPr>
            <a:picLocks noChangeAspect="1"/>
          </p:cNvPicPr>
          <p:nvPr/>
        </p:nvPicPr>
        <p:blipFill>
          <a:blip r:embed="rId1"/>
          <a:stretch>
            <a:fillRect/>
          </a:stretch>
        </p:blipFill>
        <p:spPr>
          <a:xfrm>
            <a:off x="2540" y="0"/>
            <a:ext cx="9138285" cy="5143500"/>
          </a:xfrm>
          <a:prstGeom prst="rect">
            <a:avLst/>
          </a:prstGeom>
        </p:spPr>
      </p:pic>
      <p:pic>
        <p:nvPicPr>
          <p:cNvPr id="2" name="图片 1"/>
          <p:cNvPicPr>
            <a:picLocks noChangeAspect="1"/>
          </p:cNvPicPr>
          <p:nvPr/>
        </p:nvPicPr>
        <p:blipFill>
          <a:blip r:embed="rId2" cstate="email"/>
          <a:stretch>
            <a:fillRect/>
          </a:stretch>
        </p:blipFill>
        <p:spPr>
          <a:xfrm flipH="1">
            <a:off x="5410200" y="1420486"/>
            <a:ext cx="3124200" cy="3132464"/>
          </a:xfrm>
          <a:prstGeom prst="rect">
            <a:avLst/>
          </a:prstGeom>
        </p:spPr>
      </p:pic>
      <p:sp>
        <p:nvSpPr>
          <p:cNvPr id="13" name="Rectangle 43"/>
          <p:cNvSpPr/>
          <p:nvPr/>
        </p:nvSpPr>
        <p:spPr>
          <a:xfrm>
            <a:off x="762000" y="1657350"/>
            <a:ext cx="7162800" cy="2667000"/>
          </a:xfrm>
          <a:prstGeom prst="rect">
            <a:avLst/>
          </a:prstGeom>
        </p:spPr>
        <p:txBody>
          <a:bodyPr wrap="square" lIns="0" tIns="0" rIns="0" bIns="0">
            <a:noAutofit/>
          </a:bodyPr>
          <a:lstStyle/>
          <a:p>
            <a:pPr>
              <a:lnSpc>
                <a:spcPct val="200000"/>
              </a:lnSpc>
              <a:defRPr/>
            </a:pPr>
            <a:r>
              <a:rPr lang="zh-CN" altLang="en-US" sz="1400" dirty="0">
                <a:solidFill>
                  <a:schemeClr val="tx2"/>
                </a:solidFill>
                <a:latin typeface="+mn-ea"/>
              </a:rPr>
              <a:t>一、父母师长要教育儿童养成不玩火的习惯，任何单位不得组织未成年人扑灭火灾。</a:t>
            </a:r>
            <a:endParaRPr lang="zh-CN" altLang="en-US" sz="1400" dirty="0">
              <a:solidFill>
                <a:schemeClr val="tx2"/>
              </a:solidFill>
              <a:latin typeface="+mn-ea"/>
            </a:endParaRPr>
          </a:p>
          <a:p>
            <a:pPr>
              <a:lnSpc>
                <a:spcPct val="200000"/>
              </a:lnSpc>
              <a:defRPr/>
            </a:pPr>
            <a:r>
              <a:rPr lang="zh-CN" altLang="en-US" sz="1400" dirty="0">
                <a:solidFill>
                  <a:schemeClr val="tx2"/>
                </a:solidFill>
                <a:latin typeface="+mn-ea"/>
              </a:rPr>
              <a:t>二、切莫乱扔烟头和火种。</a:t>
            </a:r>
            <a:endParaRPr lang="zh-CN" altLang="en-US" sz="1400" dirty="0">
              <a:solidFill>
                <a:schemeClr val="tx2"/>
              </a:solidFill>
              <a:latin typeface="+mn-ea"/>
            </a:endParaRPr>
          </a:p>
          <a:p>
            <a:pPr>
              <a:lnSpc>
                <a:spcPct val="200000"/>
              </a:lnSpc>
              <a:defRPr/>
            </a:pPr>
            <a:r>
              <a:rPr lang="zh-CN" altLang="en-US" sz="1400" dirty="0">
                <a:solidFill>
                  <a:schemeClr val="tx2"/>
                </a:solidFill>
                <a:latin typeface="+mn-ea"/>
              </a:rPr>
              <a:t>三、室内装修不宜采用易燃可燃材料。</a:t>
            </a:r>
            <a:endParaRPr lang="zh-CN" altLang="en-US" sz="1400" dirty="0">
              <a:solidFill>
                <a:schemeClr val="tx2"/>
              </a:solidFill>
              <a:latin typeface="+mn-ea"/>
            </a:endParaRPr>
          </a:p>
          <a:p>
            <a:pPr>
              <a:lnSpc>
                <a:spcPct val="200000"/>
              </a:lnSpc>
              <a:defRPr/>
            </a:pPr>
            <a:r>
              <a:rPr lang="zh-CN" altLang="en-US" sz="1400" dirty="0">
                <a:solidFill>
                  <a:schemeClr val="tx2"/>
                </a:solidFill>
                <a:latin typeface="+mn-ea"/>
              </a:rPr>
              <a:t>四、消火栓关系公共安全，切勿损坏、圈占或埋压。</a:t>
            </a:r>
            <a:endParaRPr lang="zh-CN" altLang="en-US" sz="1400" dirty="0">
              <a:solidFill>
                <a:schemeClr val="tx2"/>
              </a:solidFill>
              <a:latin typeface="+mn-ea"/>
            </a:endParaRPr>
          </a:p>
          <a:p>
            <a:pPr>
              <a:lnSpc>
                <a:spcPct val="200000"/>
              </a:lnSpc>
              <a:defRPr/>
            </a:pPr>
            <a:r>
              <a:rPr lang="zh-CN" altLang="en-US" sz="1400" dirty="0">
                <a:solidFill>
                  <a:schemeClr val="tx2"/>
                </a:solidFill>
                <a:latin typeface="+mn-ea"/>
              </a:rPr>
              <a:t>五、爱护消防器材，掌握常用消防器材的使用方法。</a:t>
            </a:r>
            <a:endParaRPr lang="zh-CN" altLang="en-US" sz="1400" dirty="0">
              <a:solidFill>
                <a:schemeClr val="tx2"/>
              </a:solidFill>
              <a:latin typeface="+mn-ea"/>
            </a:endParaRPr>
          </a:p>
          <a:p>
            <a:pPr>
              <a:lnSpc>
                <a:spcPct val="200000"/>
              </a:lnSpc>
              <a:defRPr/>
            </a:pPr>
            <a:r>
              <a:rPr lang="zh-CN" altLang="en-US" sz="1400" dirty="0">
                <a:solidFill>
                  <a:schemeClr val="tx2"/>
                </a:solidFill>
                <a:latin typeface="+mn-ea"/>
              </a:rPr>
              <a:t>六、切勿携带易燃易爆物品进入公共场所、乘坐公共交通工具。</a:t>
            </a:r>
            <a:endParaRPr lang="zh-CN" altLang="en-US" sz="1400" dirty="0">
              <a:solidFill>
                <a:schemeClr val="tx2"/>
              </a:solidFill>
              <a:latin typeface="+mn-ea"/>
            </a:endParaRPr>
          </a:p>
        </p:txBody>
      </p:sp>
      <p:sp>
        <p:nvSpPr>
          <p:cNvPr id="14" name="矩形 13"/>
          <p:cNvSpPr/>
          <p:nvPr/>
        </p:nvSpPr>
        <p:spPr>
          <a:xfrm>
            <a:off x="722812" y="1200150"/>
            <a:ext cx="7597035" cy="4063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prstClr val="white"/>
                </a:solidFill>
                <a:latin typeface="微软雅黑" panose="020B0503020204020204" pitchFamily="34" charset="-122"/>
                <a:ea typeface="微软雅黑" panose="020B0503020204020204" pitchFamily="34" charset="-122"/>
              </a:rPr>
              <a:t>消防安全二十条</a:t>
            </a:r>
            <a:endParaRPr lang="zh-CN" altLang="en-US" b="1">
              <a:solidFill>
                <a:prstClr val="white"/>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
          <p:cNvPicPr>
            <a:picLocks noChangeAspect="1"/>
          </p:cNvPicPr>
          <p:nvPr/>
        </p:nvPicPr>
        <p:blipFill>
          <a:blip r:embed="rId1"/>
          <a:stretch>
            <a:fillRect/>
          </a:stretch>
        </p:blipFill>
        <p:spPr>
          <a:xfrm>
            <a:off x="2540" y="0"/>
            <a:ext cx="9138285" cy="5143500"/>
          </a:xfrm>
          <a:prstGeom prst="rect">
            <a:avLst/>
          </a:prstGeom>
        </p:spPr>
      </p:pic>
      <p:sp>
        <p:nvSpPr>
          <p:cNvPr id="15" name="Rectangle 43"/>
          <p:cNvSpPr/>
          <p:nvPr/>
        </p:nvSpPr>
        <p:spPr>
          <a:xfrm>
            <a:off x="857250" y="1504950"/>
            <a:ext cx="6781800" cy="3124200"/>
          </a:xfrm>
          <a:prstGeom prst="rect">
            <a:avLst/>
          </a:prstGeom>
        </p:spPr>
        <p:txBody>
          <a:bodyPr wrap="square" lIns="0" tIns="0" rIns="0" bIns="0">
            <a:noAutofit/>
          </a:bodyPr>
          <a:lstStyle/>
          <a:p>
            <a:pPr>
              <a:lnSpc>
                <a:spcPct val="200000"/>
              </a:lnSpc>
              <a:defRPr/>
            </a:pPr>
            <a:r>
              <a:rPr lang="zh-CN" altLang="en-US" sz="1400" dirty="0">
                <a:solidFill>
                  <a:schemeClr val="tx2"/>
                </a:solidFill>
                <a:latin typeface="+mn-ea"/>
              </a:rPr>
              <a:t>七、进入公共场所要注意观察消防标志，记住疏散方向</a:t>
            </a:r>
            <a:r>
              <a:rPr lang="zh-CN" altLang="en-US" sz="1400" dirty="0" smtClean="0">
                <a:solidFill>
                  <a:schemeClr val="tx2"/>
                </a:solidFill>
                <a:latin typeface="+mn-ea"/>
              </a:rPr>
              <a:t>。</a:t>
            </a:r>
            <a:endParaRPr lang="zh-CN" altLang="en-US" sz="1400" dirty="0" smtClean="0">
              <a:solidFill>
                <a:schemeClr val="tx2"/>
              </a:solidFill>
              <a:latin typeface="+mn-ea"/>
            </a:endParaRPr>
          </a:p>
          <a:p>
            <a:pPr>
              <a:lnSpc>
                <a:spcPct val="200000"/>
              </a:lnSpc>
              <a:defRPr/>
            </a:pPr>
            <a:r>
              <a:rPr lang="zh-CN" altLang="en-US" sz="1400" dirty="0" smtClean="0">
                <a:solidFill>
                  <a:schemeClr val="tx2"/>
                </a:solidFill>
                <a:latin typeface="+mn-ea"/>
              </a:rPr>
              <a:t>八、在任何情况下都要保持疏散通道畅通。</a:t>
            </a:r>
            <a:endParaRPr lang="zh-CN" altLang="en-US" sz="1400" dirty="0" smtClean="0">
              <a:solidFill>
                <a:schemeClr val="tx2"/>
              </a:solidFill>
              <a:latin typeface="+mn-ea"/>
            </a:endParaRPr>
          </a:p>
          <a:p>
            <a:pPr>
              <a:lnSpc>
                <a:spcPct val="200000"/>
              </a:lnSpc>
              <a:defRPr/>
            </a:pPr>
            <a:r>
              <a:rPr lang="zh-CN" altLang="en-US" sz="1400" dirty="0" smtClean="0">
                <a:solidFill>
                  <a:schemeClr val="tx2"/>
                </a:solidFill>
                <a:latin typeface="+mn-ea"/>
              </a:rPr>
              <a:t>九</a:t>
            </a:r>
            <a:r>
              <a:rPr lang="zh-CN" altLang="en-US" sz="1400" dirty="0">
                <a:solidFill>
                  <a:schemeClr val="tx2"/>
                </a:solidFill>
                <a:latin typeface="+mn-ea"/>
              </a:rPr>
              <a:t>、任何人发现危及公共消防安全行为，都可向公安消防部门或值班公安人员举报。</a:t>
            </a:r>
            <a:endParaRPr lang="zh-CN" altLang="en-US" sz="1400" dirty="0">
              <a:solidFill>
                <a:schemeClr val="tx2"/>
              </a:solidFill>
              <a:latin typeface="+mn-ea"/>
            </a:endParaRPr>
          </a:p>
          <a:p>
            <a:pPr>
              <a:lnSpc>
                <a:spcPct val="200000"/>
              </a:lnSpc>
              <a:defRPr/>
            </a:pPr>
            <a:r>
              <a:rPr lang="zh-CN" altLang="en-US" sz="1400" dirty="0">
                <a:solidFill>
                  <a:schemeClr val="tx2"/>
                </a:solidFill>
                <a:latin typeface="+mn-ea"/>
              </a:rPr>
              <a:t>十、生活用火要特别小心，火源附近不要放置可燃、易燃物品。</a:t>
            </a:r>
            <a:endParaRPr lang="zh-CN" altLang="en-US" sz="1400" dirty="0">
              <a:solidFill>
                <a:schemeClr val="tx2"/>
              </a:solidFill>
              <a:latin typeface="+mn-ea"/>
            </a:endParaRPr>
          </a:p>
          <a:p>
            <a:pPr>
              <a:lnSpc>
                <a:spcPct val="200000"/>
              </a:lnSpc>
              <a:defRPr/>
            </a:pPr>
            <a:r>
              <a:rPr lang="zh-CN" altLang="en-US" sz="1400" dirty="0">
                <a:solidFill>
                  <a:schemeClr val="tx2"/>
                </a:solidFill>
                <a:latin typeface="+mn-ea"/>
              </a:rPr>
              <a:t>十一、发现煤气泄露，速关阀门，打开门窗，切勿触动电器开关和使用明火。</a:t>
            </a:r>
            <a:endParaRPr lang="zh-CN" altLang="en-US" sz="1400" dirty="0">
              <a:solidFill>
                <a:schemeClr val="tx2"/>
              </a:solidFill>
              <a:latin typeface="+mn-ea"/>
            </a:endParaRPr>
          </a:p>
          <a:p>
            <a:pPr>
              <a:lnSpc>
                <a:spcPct val="200000"/>
              </a:lnSpc>
              <a:defRPr/>
            </a:pPr>
            <a:r>
              <a:rPr lang="zh-CN" altLang="en-US" sz="1400" dirty="0">
                <a:solidFill>
                  <a:schemeClr val="tx2"/>
                </a:solidFill>
                <a:latin typeface="+mn-ea"/>
              </a:rPr>
              <a:t>十二、电器线路破旧老化要及时修理更换。</a:t>
            </a:r>
            <a:endParaRPr lang="zh-CN" altLang="en-US" sz="1400" dirty="0">
              <a:solidFill>
                <a:schemeClr val="tx2"/>
              </a:solidFill>
              <a:latin typeface="+mn-ea"/>
            </a:endParaRPr>
          </a:p>
          <a:p>
            <a:pPr>
              <a:lnSpc>
                <a:spcPct val="200000"/>
              </a:lnSpc>
              <a:defRPr/>
            </a:pPr>
            <a:r>
              <a:rPr lang="zh-CN" altLang="en-US" sz="1400" dirty="0">
                <a:solidFill>
                  <a:schemeClr val="tx2"/>
                </a:solidFill>
                <a:latin typeface="+mn-ea"/>
              </a:rPr>
              <a:t>十三、电路保险丝熔断，切勿用铜丝代替。</a:t>
            </a:r>
            <a:endParaRPr lang="zh-CN" altLang="en-US" sz="1400" dirty="0">
              <a:solidFill>
                <a:schemeClr val="tx2"/>
              </a:solidFill>
              <a:latin typeface="+mn-ea"/>
            </a:endParaRPr>
          </a:p>
        </p:txBody>
      </p:sp>
      <p:pic>
        <p:nvPicPr>
          <p:cNvPr id="2" name="图片 1"/>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6553200" y="2996193"/>
            <a:ext cx="2038350" cy="2038350"/>
          </a:xfrm>
          <a:prstGeom prst="rect">
            <a:avLst/>
          </a:prstGeom>
        </p:spPr>
      </p:pic>
      <p:sp>
        <p:nvSpPr>
          <p:cNvPr id="17" name="矩形 16"/>
          <p:cNvSpPr/>
          <p:nvPr/>
        </p:nvSpPr>
        <p:spPr>
          <a:xfrm>
            <a:off x="784965" y="1106865"/>
            <a:ext cx="7597035" cy="4063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prstClr val="white"/>
                </a:solidFill>
                <a:latin typeface="微软雅黑" panose="020B0503020204020204" pitchFamily="34" charset="-122"/>
                <a:ea typeface="微软雅黑" panose="020B0503020204020204" pitchFamily="34" charset="-122"/>
              </a:rPr>
              <a:t>消防安全二十条</a:t>
            </a:r>
            <a:endParaRPr lang="zh-CN" altLang="en-US" b="1">
              <a:solidFill>
                <a:prstClr val="white"/>
              </a:solidFill>
              <a:latin typeface="微软雅黑" panose="020B0503020204020204" pitchFamily="34" charset="-122"/>
              <a:ea typeface="微软雅黑" panose="020B0503020204020204" pitchFamily="34" charset="-122"/>
            </a:endParaRPr>
          </a:p>
        </p:txBody>
      </p:sp>
      <p:pic>
        <p:nvPicPr>
          <p:cNvPr id="18" name="图片 17"/>
          <p:cNvPicPr>
            <a:picLocks noChangeAspect="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5009556" y="3481671"/>
            <a:ext cx="1315044" cy="13150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1+#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
          <p:cNvPicPr>
            <a:picLocks noChangeAspect="1"/>
          </p:cNvPicPr>
          <p:nvPr/>
        </p:nvPicPr>
        <p:blipFill>
          <a:blip r:embed="rId1"/>
          <a:stretch>
            <a:fillRect/>
          </a:stretch>
        </p:blipFill>
        <p:spPr>
          <a:xfrm>
            <a:off x="2540" y="0"/>
            <a:ext cx="9138285" cy="5143500"/>
          </a:xfrm>
          <a:prstGeom prst="rect">
            <a:avLst/>
          </a:prstGeom>
        </p:spPr>
      </p:pic>
      <p:sp>
        <p:nvSpPr>
          <p:cNvPr id="13" name="Rectangle 43"/>
          <p:cNvSpPr/>
          <p:nvPr/>
        </p:nvSpPr>
        <p:spPr>
          <a:xfrm>
            <a:off x="762000" y="1504950"/>
            <a:ext cx="7543800" cy="3124200"/>
          </a:xfrm>
          <a:prstGeom prst="rect">
            <a:avLst/>
          </a:prstGeom>
        </p:spPr>
        <p:txBody>
          <a:bodyPr wrap="square" lIns="0" tIns="0" rIns="0" bIns="0">
            <a:noAutofit/>
          </a:bodyPr>
          <a:lstStyle/>
          <a:p>
            <a:pPr>
              <a:lnSpc>
                <a:spcPct val="200000"/>
              </a:lnSpc>
              <a:defRPr/>
            </a:pPr>
            <a:r>
              <a:rPr lang="zh-CN" altLang="en-US" sz="1400" dirty="0">
                <a:solidFill>
                  <a:schemeClr val="tx2"/>
                </a:solidFill>
                <a:latin typeface="+mn-ea"/>
              </a:rPr>
              <a:t>十四、不能超负荷用电</a:t>
            </a:r>
            <a:r>
              <a:rPr lang="zh-CN" altLang="en-US" sz="1400" dirty="0" smtClean="0">
                <a:solidFill>
                  <a:schemeClr val="tx2"/>
                </a:solidFill>
                <a:latin typeface="+mn-ea"/>
              </a:rPr>
              <a:t>。</a:t>
            </a:r>
            <a:endParaRPr lang="en-US" altLang="zh-CN" sz="1400" dirty="0" smtClean="0">
              <a:solidFill>
                <a:schemeClr val="tx2"/>
              </a:solidFill>
              <a:latin typeface="+mn-ea"/>
            </a:endParaRPr>
          </a:p>
          <a:p>
            <a:pPr>
              <a:lnSpc>
                <a:spcPct val="200000"/>
              </a:lnSpc>
              <a:defRPr/>
            </a:pPr>
            <a:r>
              <a:rPr lang="zh-CN" altLang="en-US" sz="1400" dirty="0" smtClean="0">
                <a:solidFill>
                  <a:schemeClr val="tx2"/>
                </a:solidFill>
                <a:latin typeface="+mn-ea"/>
              </a:rPr>
              <a:t>十五</a:t>
            </a:r>
            <a:r>
              <a:rPr lang="zh-CN" altLang="en-US" sz="1400" dirty="0">
                <a:solidFill>
                  <a:schemeClr val="tx2"/>
                </a:solidFill>
                <a:latin typeface="+mn-ea"/>
              </a:rPr>
              <a:t>、发现火灾速打报警电话</a:t>
            </a:r>
            <a:r>
              <a:rPr lang="en-US" altLang="zh-CN" sz="1400" dirty="0">
                <a:solidFill>
                  <a:schemeClr val="tx2"/>
                </a:solidFill>
                <a:latin typeface="+mn-ea"/>
              </a:rPr>
              <a:t>119</a:t>
            </a:r>
            <a:r>
              <a:rPr lang="zh-CN" altLang="en-US" sz="1400" dirty="0">
                <a:solidFill>
                  <a:schemeClr val="tx2"/>
                </a:solidFill>
                <a:latin typeface="+mn-ea"/>
              </a:rPr>
              <a:t>，消防队救火不收费。</a:t>
            </a:r>
            <a:endParaRPr lang="zh-CN" altLang="en-US" sz="1400" dirty="0">
              <a:solidFill>
                <a:schemeClr val="tx2"/>
              </a:solidFill>
              <a:latin typeface="+mn-ea"/>
            </a:endParaRPr>
          </a:p>
          <a:p>
            <a:pPr>
              <a:lnSpc>
                <a:spcPct val="200000"/>
              </a:lnSpc>
              <a:defRPr/>
            </a:pPr>
            <a:r>
              <a:rPr lang="zh-CN" altLang="en-US" sz="1400" dirty="0">
                <a:solidFill>
                  <a:schemeClr val="tx2"/>
                </a:solidFill>
                <a:latin typeface="+mn-ea"/>
              </a:rPr>
              <a:t>十六、了解火场情况的人，应及时将火场内被困人员及易燃易爆物品情况告诉消防人员。</a:t>
            </a:r>
            <a:endParaRPr lang="zh-CN" altLang="en-US" sz="1400" dirty="0">
              <a:solidFill>
                <a:schemeClr val="tx2"/>
              </a:solidFill>
              <a:latin typeface="+mn-ea"/>
            </a:endParaRPr>
          </a:p>
          <a:p>
            <a:pPr>
              <a:lnSpc>
                <a:spcPct val="200000"/>
              </a:lnSpc>
              <a:defRPr/>
            </a:pPr>
            <a:r>
              <a:rPr lang="zh-CN" altLang="en-US" sz="1400" dirty="0">
                <a:solidFill>
                  <a:schemeClr val="tx2"/>
                </a:solidFill>
                <a:latin typeface="+mn-ea"/>
              </a:rPr>
              <a:t>十七、火灾袭来时要迅速疏散逃生，不要贪恋财物。</a:t>
            </a:r>
            <a:endParaRPr lang="zh-CN" altLang="en-US" sz="1400" dirty="0">
              <a:solidFill>
                <a:schemeClr val="tx2"/>
              </a:solidFill>
              <a:latin typeface="+mn-ea"/>
            </a:endParaRPr>
          </a:p>
          <a:p>
            <a:pPr>
              <a:lnSpc>
                <a:spcPct val="200000"/>
              </a:lnSpc>
              <a:defRPr/>
            </a:pPr>
            <a:r>
              <a:rPr lang="zh-CN" altLang="en-US" sz="1400" dirty="0">
                <a:solidFill>
                  <a:schemeClr val="tx2"/>
                </a:solidFill>
                <a:latin typeface="+mn-ea"/>
              </a:rPr>
              <a:t>十八、必须穿过浓烟逃生时，应尽量用浸湿的衣物披裹身体，捂住口鼻，贴近地面。</a:t>
            </a:r>
            <a:endParaRPr lang="zh-CN" altLang="en-US" sz="1400" dirty="0">
              <a:solidFill>
                <a:schemeClr val="tx2"/>
              </a:solidFill>
              <a:latin typeface="+mn-ea"/>
            </a:endParaRPr>
          </a:p>
          <a:p>
            <a:pPr>
              <a:lnSpc>
                <a:spcPct val="200000"/>
              </a:lnSpc>
              <a:defRPr/>
            </a:pPr>
            <a:r>
              <a:rPr lang="zh-CN" altLang="en-US" sz="1400" dirty="0">
                <a:solidFill>
                  <a:schemeClr val="tx2"/>
                </a:solidFill>
                <a:latin typeface="+mn-ea"/>
              </a:rPr>
              <a:t>十九、身上着火，可就地打滚，或用厚重衣物覆盖压火苗。</a:t>
            </a:r>
            <a:endParaRPr lang="zh-CN" altLang="en-US" sz="1400" dirty="0">
              <a:solidFill>
                <a:schemeClr val="tx2"/>
              </a:solidFill>
              <a:latin typeface="+mn-ea"/>
            </a:endParaRPr>
          </a:p>
          <a:p>
            <a:pPr>
              <a:lnSpc>
                <a:spcPct val="200000"/>
              </a:lnSpc>
              <a:defRPr/>
            </a:pPr>
            <a:r>
              <a:rPr lang="zh-CN" altLang="en-US" sz="1400" dirty="0">
                <a:solidFill>
                  <a:schemeClr val="tx2"/>
                </a:solidFill>
                <a:latin typeface="+mn-ea"/>
              </a:rPr>
              <a:t>二十、大火封门无路逃生时，可用浸湿的被褥、衣物等堵塞门缝泼水降温，呼救待援。</a:t>
            </a:r>
            <a:endParaRPr lang="zh-CN" altLang="en-US" sz="1400" dirty="0">
              <a:solidFill>
                <a:schemeClr val="tx2"/>
              </a:solidFill>
              <a:latin typeface="+mn-ea"/>
            </a:endParaRPr>
          </a:p>
        </p:txBody>
      </p:sp>
      <p:sp>
        <p:nvSpPr>
          <p:cNvPr id="15" name="矩形 14"/>
          <p:cNvSpPr/>
          <p:nvPr/>
        </p:nvSpPr>
        <p:spPr>
          <a:xfrm>
            <a:off x="784965" y="1047750"/>
            <a:ext cx="7597035" cy="4063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prstClr val="white"/>
                </a:solidFill>
                <a:latin typeface="微软雅黑" panose="020B0503020204020204" pitchFamily="34" charset="-122"/>
                <a:ea typeface="微软雅黑" panose="020B0503020204020204" pitchFamily="34" charset="-122"/>
              </a:rPr>
              <a:t>消防安全二十条</a:t>
            </a:r>
            <a:endParaRPr lang="zh-CN" altLang="en-US" b="1">
              <a:solidFill>
                <a:prstClr val="white"/>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flipH="1">
            <a:off x="5554163" y="1647281"/>
            <a:ext cx="819150" cy="819150"/>
          </a:xfrm>
          <a:prstGeom prst="rect">
            <a:avLst/>
          </a:prstGeom>
        </p:spPr>
      </p:pic>
      <p:pic>
        <p:nvPicPr>
          <p:cNvPr id="17" name="图片 16"/>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flipH="1">
            <a:off x="6477000" y="1809750"/>
            <a:ext cx="598986" cy="598986"/>
          </a:xfrm>
          <a:prstGeom prst="rect">
            <a:avLst/>
          </a:prstGeom>
        </p:spPr>
      </p:pic>
      <p:pic>
        <p:nvPicPr>
          <p:cNvPr id="18" name="图片 17"/>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flipH="1">
            <a:off x="7228386" y="1391194"/>
            <a:ext cx="1075237" cy="10752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1+#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1+#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1"/>
          <a:stretch>
            <a:fillRect/>
          </a:stretch>
        </p:blipFill>
        <p:spPr>
          <a:xfrm>
            <a:off x="3810" y="0"/>
            <a:ext cx="9136380" cy="5143500"/>
          </a:xfrm>
          <a:prstGeom prst="rect">
            <a:avLst/>
          </a:prstGeom>
        </p:spPr>
      </p:pic>
      <p:sp>
        <p:nvSpPr>
          <p:cNvPr id="20" name="Rectangle 44"/>
          <p:cNvSpPr>
            <a:spLocks noChangeArrowheads="1"/>
          </p:cNvSpPr>
          <p:nvPr/>
        </p:nvSpPr>
        <p:spPr bwMode="auto">
          <a:xfrm>
            <a:off x="3264535" y="2494915"/>
            <a:ext cx="2614295" cy="819785"/>
          </a:xfrm>
          <a:prstGeom prst="rect">
            <a:avLst/>
          </a:prstGeom>
          <a:noFill/>
          <a:ln w="9525" algn="ctr">
            <a:noFill/>
            <a:miter lim="800000"/>
          </a:ln>
        </p:spPr>
        <p:txBody>
          <a:bodyPr wrap="square" lIns="82259" tIns="41129" rIns="82259" bIns="41129">
            <a:spAutoFit/>
          </a:bodyPr>
          <a:lstStyle/>
          <a:p>
            <a:pPr algn="ctr" eaLnBrk="0" hangingPunct="0"/>
            <a:r>
              <a:rPr lang="zh-CN" altLang="en-US" sz="4800" b="1">
                <a:solidFill>
                  <a:schemeClr val="accent1"/>
                </a:solidFill>
                <a:latin typeface="微软雅黑" panose="020B0503020204020204" pitchFamily="34" charset="-122"/>
                <a:ea typeface="微软雅黑" panose="020B0503020204020204" pitchFamily="34" charset="-122"/>
              </a:rPr>
              <a:t>消防</a:t>
            </a:r>
            <a:r>
              <a:rPr lang="zh-CN" altLang="en-US" sz="4800" b="1">
                <a:solidFill>
                  <a:schemeClr val="accent1"/>
                </a:solidFill>
                <a:latin typeface="微软雅黑" panose="020B0503020204020204" pitchFamily="34" charset="-122"/>
                <a:ea typeface="微软雅黑" panose="020B0503020204020204" pitchFamily="34" charset="-122"/>
              </a:rPr>
              <a:t>设施</a:t>
            </a:r>
            <a:endParaRPr lang="zh-CN" altLang="en-US" sz="4800" b="1">
              <a:solidFill>
                <a:schemeClr val="accent1"/>
              </a:solidFill>
              <a:latin typeface="微软雅黑" panose="020B0503020204020204" pitchFamily="34" charset="-122"/>
              <a:ea typeface="微软雅黑" panose="020B0503020204020204" pitchFamily="34" charset="-122"/>
            </a:endParaRPr>
          </a:p>
        </p:txBody>
      </p:sp>
      <p:sp>
        <p:nvSpPr>
          <p:cNvPr id="31" name="Rectangle 44"/>
          <p:cNvSpPr>
            <a:spLocks noChangeArrowheads="1"/>
          </p:cNvSpPr>
          <p:nvPr/>
        </p:nvSpPr>
        <p:spPr bwMode="auto">
          <a:xfrm>
            <a:off x="3289663" y="1564675"/>
            <a:ext cx="2667000" cy="758190"/>
          </a:xfrm>
          <a:prstGeom prst="rect">
            <a:avLst/>
          </a:prstGeom>
          <a:noFill/>
          <a:ln w="9525" algn="ctr">
            <a:noFill/>
            <a:miter lim="800000"/>
          </a:ln>
        </p:spPr>
        <p:txBody>
          <a:bodyPr wrap="square" lIns="82259" tIns="41129" rIns="82259" bIns="41129">
            <a:spAutoFit/>
          </a:bodyPr>
          <a:lstStyle/>
          <a:p>
            <a:pPr eaLnBrk="0" hangingPunct="0"/>
            <a:r>
              <a:rPr lang="zh-CN" altLang="en-US" sz="4400" spc="300" smtClean="0">
                <a:solidFill>
                  <a:schemeClr val="accent1"/>
                </a:solidFill>
                <a:latin typeface="微软雅黑" panose="020B0503020204020204" pitchFamily="34" charset="-122"/>
                <a:ea typeface="微软雅黑" panose="020B0503020204020204" pitchFamily="34" charset="-122"/>
              </a:rPr>
              <a:t>第</a:t>
            </a:r>
            <a:r>
              <a:rPr lang="zh-CN" altLang="en-US" sz="4400" spc="300" smtClean="0">
                <a:solidFill>
                  <a:schemeClr val="accent1"/>
                </a:solidFill>
                <a:latin typeface="微软雅黑" panose="020B0503020204020204" pitchFamily="34" charset="-122"/>
                <a:ea typeface="微软雅黑" panose="020B0503020204020204" pitchFamily="34" charset="-122"/>
              </a:rPr>
              <a:t>七部分</a:t>
            </a:r>
            <a:endParaRPr lang="zh-CN" altLang="en-US" sz="4400" spc="30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2" name="图片 1" descr="2"/>
          <p:cNvPicPr>
            <a:picLocks noChangeAspect="1"/>
          </p:cNvPicPr>
          <p:nvPr/>
        </p:nvPicPr>
        <p:blipFill>
          <a:blip r:embed="rId1"/>
          <a:stretch>
            <a:fillRect/>
          </a:stretch>
        </p:blipFill>
        <p:spPr>
          <a:xfrm>
            <a:off x="2540" y="0"/>
            <a:ext cx="9138285" cy="5143500"/>
          </a:xfrm>
          <a:prstGeom prst="rect">
            <a:avLst/>
          </a:prstGeom>
        </p:spPr>
      </p:pic>
      <p:pic>
        <p:nvPicPr>
          <p:cNvPr id="7" name="图片 6"/>
          <p:cNvPicPr>
            <a:picLocks noChangeAspect="1"/>
          </p:cNvPicPr>
          <p:nvPr/>
        </p:nvPicPr>
        <p:blipFill>
          <a:blip r:embed="rId2" cstate="email"/>
          <a:stretch>
            <a:fillRect/>
          </a:stretch>
        </p:blipFill>
        <p:spPr>
          <a:xfrm>
            <a:off x="495301" y="1759385"/>
            <a:ext cx="2005730" cy="2005730"/>
          </a:xfrm>
          <a:prstGeom prst="rect">
            <a:avLst/>
          </a:prstGeom>
        </p:spPr>
      </p:pic>
      <p:sp>
        <p:nvSpPr>
          <p:cNvPr id="9" name="矩形 8"/>
          <p:cNvSpPr/>
          <p:nvPr/>
        </p:nvSpPr>
        <p:spPr>
          <a:xfrm>
            <a:off x="3139336" y="923925"/>
            <a:ext cx="2865329" cy="648222"/>
          </a:xfrm>
          <a:prstGeom prst="rect">
            <a:avLst/>
          </a:prstGeom>
          <a:solidFill>
            <a:srgbClr val="D61518"/>
          </a:solidFill>
          <a:ln w="3175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r>
              <a:rPr lang="zh-CN" altLang="en-US" sz="27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rPr>
              <a:t>消防用品</a:t>
            </a:r>
            <a:endParaRPr lang="zh-CN" altLang="en-US" sz="27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8" name="图片 17"/>
          <p:cNvPicPr>
            <a:picLocks noChangeAspect="1"/>
          </p:cNvPicPr>
          <p:nvPr/>
        </p:nvPicPr>
        <p:blipFill>
          <a:blip r:embed="rId3" cstate="email"/>
          <a:stretch>
            <a:fillRect/>
          </a:stretch>
        </p:blipFill>
        <p:spPr>
          <a:xfrm>
            <a:off x="2660328" y="1807265"/>
            <a:ext cx="1706347" cy="1909969"/>
          </a:xfrm>
          <a:prstGeom prst="rect">
            <a:avLst/>
          </a:prstGeom>
        </p:spPr>
      </p:pic>
      <p:pic>
        <p:nvPicPr>
          <p:cNvPr id="20" name="图片 19"/>
          <p:cNvPicPr>
            <a:picLocks noChangeAspect="1"/>
          </p:cNvPicPr>
          <p:nvPr/>
        </p:nvPicPr>
        <p:blipFill>
          <a:blip r:embed="rId4" cstate="email"/>
          <a:stretch>
            <a:fillRect/>
          </a:stretch>
        </p:blipFill>
        <p:spPr>
          <a:xfrm>
            <a:off x="6912703" y="1739191"/>
            <a:ext cx="1355588" cy="1941520"/>
          </a:xfrm>
          <a:prstGeom prst="rect">
            <a:avLst/>
          </a:prstGeom>
        </p:spPr>
      </p:pic>
      <p:pic>
        <p:nvPicPr>
          <p:cNvPr id="22" name="图片 21"/>
          <p:cNvPicPr>
            <a:picLocks noChangeAspect="1"/>
          </p:cNvPicPr>
          <p:nvPr/>
        </p:nvPicPr>
        <p:blipFill>
          <a:blip r:embed="rId5" cstate="email"/>
          <a:stretch>
            <a:fillRect/>
          </a:stretch>
        </p:blipFill>
        <p:spPr>
          <a:xfrm>
            <a:off x="4703499" y="1759385"/>
            <a:ext cx="2005730" cy="2005730"/>
          </a:xfrm>
          <a:prstGeom prst="rect">
            <a:avLst/>
          </a:prstGeom>
        </p:spPr>
      </p:pic>
      <p:sp>
        <p:nvSpPr>
          <p:cNvPr id="23" name="矩形 22"/>
          <p:cNvSpPr/>
          <p:nvPr/>
        </p:nvSpPr>
        <p:spPr>
          <a:xfrm>
            <a:off x="800100" y="3765115"/>
            <a:ext cx="1257300" cy="533672"/>
          </a:xfrm>
          <a:prstGeom prst="rect">
            <a:avLst/>
          </a:prstGeom>
          <a:solidFill>
            <a:srgbClr val="D61518"/>
          </a:solidFill>
          <a:ln w="3175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r>
              <a:rPr lang="zh-CN" altLang="en-US" sz="24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rPr>
              <a:t>安全帽</a:t>
            </a:r>
            <a:endParaRPr lang="zh-CN" altLang="en-US" sz="24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矩形 23"/>
          <p:cNvSpPr/>
          <p:nvPr/>
        </p:nvSpPr>
        <p:spPr>
          <a:xfrm>
            <a:off x="2884851" y="3765115"/>
            <a:ext cx="1257300" cy="533672"/>
          </a:xfrm>
          <a:prstGeom prst="rect">
            <a:avLst/>
          </a:prstGeom>
          <a:solidFill>
            <a:srgbClr val="D61518"/>
          </a:solidFill>
          <a:ln w="3175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r>
              <a:rPr lang="zh-CN" altLang="en-US" sz="24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rPr>
              <a:t>消防栓</a:t>
            </a:r>
            <a:endParaRPr lang="zh-CN" altLang="en-US" sz="24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矩形 24"/>
          <p:cNvSpPr/>
          <p:nvPr/>
        </p:nvSpPr>
        <p:spPr>
          <a:xfrm>
            <a:off x="4816257" y="3717233"/>
            <a:ext cx="1508655" cy="533672"/>
          </a:xfrm>
          <a:prstGeom prst="rect">
            <a:avLst/>
          </a:prstGeom>
          <a:solidFill>
            <a:srgbClr val="D61518"/>
          </a:solidFill>
          <a:ln w="3175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r>
              <a:rPr lang="zh-CN" altLang="en-US" sz="24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rPr>
              <a:t>防毒面具</a:t>
            </a:r>
            <a:endParaRPr lang="zh-CN" altLang="en-US" sz="24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25"/>
          <p:cNvSpPr/>
          <p:nvPr/>
        </p:nvSpPr>
        <p:spPr>
          <a:xfrm>
            <a:off x="6940278" y="3688198"/>
            <a:ext cx="1257300" cy="533672"/>
          </a:xfrm>
          <a:prstGeom prst="rect">
            <a:avLst/>
          </a:prstGeom>
          <a:solidFill>
            <a:srgbClr val="D61518"/>
          </a:solidFill>
          <a:ln w="3175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r>
              <a:rPr lang="zh-CN" altLang="en-US" sz="24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rPr>
              <a:t>灭火器</a:t>
            </a:r>
            <a:endParaRPr lang="zh-CN" altLang="en-US" sz="24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par>
                          <p:cTn id="37" fill="hold">
                            <p:stCondLst>
                              <p:cond delay="2000"/>
                            </p:stCondLst>
                            <p:childTnLst>
                              <p:par>
                                <p:cTn id="38" presetID="2" presetClass="entr" presetSubtype="4"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ppt_x"/>
                                          </p:val>
                                        </p:tav>
                                        <p:tav tm="100000">
                                          <p:val>
                                            <p:strVal val="#ppt_x"/>
                                          </p:val>
                                        </p:tav>
                                      </p:tavLst>
                                    </p:anim>
                                    <p:anim calcmode="lin" valueType="num">
                                      <p:cBhvr additive="base">
                                        <p:cTn id="41" dur="500" fill="hold"/>
                                        <p:tgtEl>
                                          <p:spTgt spid="26"/>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ppt_x"/>
                                          </p:val>
                                        </p:tav>
                                        <p:tav tm="100000">
                                          <p:val>
                                            <p:strVal val="#ppt_x"/>
                                          </p:val>
                                        </p:tav>
                                      </p:tavLst>
                                    </p:anim>
                                    <p:anim calcmode="lin" valueType="num">
                                      <p:cBhvr additive="base">
                                        <p:cTn id="4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3" grpId="0" bldLvl="0" animBg="1"/>
      <p:bldP spid="24" grpId="0" bldLvl="0" animBg="1"/>
      <p:bldP spid="25" grpId="0" bldLvl="0" animBg="1"/>
      <p:bldP spid="26"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2" name="图片 1" descr="2"/>
          <p:cNvPicPr>
            <a:picLocks noChangeAspect="1"/>
          </p:cNvPicPr>
          <p:nvPr/>
        </p:nvPicPr>
        <p:blipFill>
          <a:blip r:embed="rId1"/>
          <a:stretch>
            <a:fillRect/>
          </a:stretch>
        </p:blipFill>
        <p:spPr>
          <a:xfrm>
            <a:off x="2540" y="0"/>
            <a:ext cx="9138285" cy="5143500"/>
          </a:xfrm>
          <a:prstGeom prst="rect">
            <a:avLst/>
          </a:prstGeom>
        </p:spPr>
      </p:pic>
      <p:sp>
        <p:nvSpPr>
          <p:cNvPr id="3" name="矩形 2"/>
          <p:cNvSpPr/>
          <p:nvPr/>
        </p:nvSpPr>
        <p:spPr>
          <a:xfrm>
            <a:off x="3139336" y="923925"/>
            <a:ext cx="2865329" cy="648222"/>
          </a:xfrm>
          <a:prstGeom prst="rect">
            <a:avLst/>
          </a:prstGeom>
          <a:solidFill>
            <a:srgbClr val="D61518"/>
          </a:solidFill>
          <a:ln w="3175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r>
              <a:rPr lang="zh-CN" altLang="en-US" sz="27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rPr>
              <a:t>消防用品</a:t>
            </a:r>
            <a:endParaRPr lang="zh-CN" altLang="en-US" sz="27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3"/>
          <p:cNvSpPr/>
          <p:nvPr/>
        </p:nvSpPr>
        <p:spPr>
          <a:xfrm>
            <a:off x="800100" y="3765115"/>
            <a:ext cx="1257300" cy="533672"/>
          </a:xfrm>
          <a:prstGeom prst="rect">
            <a:avLst/>
          </a:prstGeom>
          <a:solidFill>
            <a:srgbClr val="D61518"/>
          </a:solidFill>
          <a:ln w="3175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r>
              <a:rPr lang="zh-CN" altLang="en-US" sz="24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rPr>
              <a:t>消防车</a:t>
            </a:r>
            <a:endParaRPr lang="zh-CN" altLang="en-US" sz="24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10"/>
          <p:cNvSpPr/>
          <p:nvPr/>
        </p:nvSpPr>
        <p:spPr>
          <a:xfrm>
            <a:off x="2672766" y="3765115"/>
            <a:ext cx="1469385" cy="533672"/>
          </a:xfrm>
          <a:prstGeom prst="rect">
            <a:avLst/>
          </a:prstGeom>
          <a:solidFill>
            <a:srgbClr val="D61518"/>
          </a:solidFill>
          <a:ln w="3175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r>
              <a:rPr lang="zh-CN" altLang="en-US" sz="24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rPr>
              <a:t>报警系统</a:t>
            </a:r>
            <a:endParaRPr lang="zh-CN" altLang="en-US" sz="24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12"/>
          <p:cNvSpPr/>
          <p:nvPr/>
        </p:nvSpPr>
        <p:spPr>
          <a:xfrm>
            <a:off x="4872624" y="3717233"/>
            <a:ext cx="1508655" cy="533672"/>
          </a:xfrm>
          <a:prstGeom prst="rect">
            <a:avLst/>
          </a:prstGeom>
          <a:solidFill>
            <a:srgbClr val="D61518"/>
          </a:solidFill>
          <a:ln w="3175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r>
              <a:rPr lang="zh-CN" altLang="en-US" sz="24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rPr>
              <a:t>灭火设备</a:t>
            </a:r>
            <a:endParaRPr lang="zh-CN" altLang="en-US" sz="24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矩形 14"/>
          <p:cNvSpPr/>
          <p:nvPr/>
        </p:nvSpPr>
        <p:spPr>
          <a:xfrm>
            <a:off x="6940278" y="3688198"/>
            <a:ext cx="1257300" cy="533672"/>
          </a:xfrm>
          <a:prstGeom prst="rect">
            <a:avLst/>
          </a:prstGeom>
          <a:solidFill>
            <a:srgbClr val="D61518"/>
          </a:solidFill>
          <a:ln w="3175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r>
              <a:rPr lang="zh-CN" altLang="en-US" sz="24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rPr>
              <a:t>火警帽</a:t>
            </a:r>
            <a:endParaRPr lang="zh-CN" altLang="en-US" sz="24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9" name="图片 18"/>
          <p:cNvPicPr>
            <a:picLocks noChangeAspect="1"/>
          </p:cNvPicPr>
          <p:nvPr/>
        </p:nvPicPr>
        <p:blipFill>
          <a:blip r:embed="rId2" cstate="email"/>
          <a:srcRect/>
          <a:stretch>
            <a:fillRect/>
          </a:stretch>
        </p:blipFill>
        <p:spPr>
          <a:xfrm>
            <a:off x="5059051" y="2090238"/>
            <a:ext cx="1335563" cy="1294148"/>
          </a:xfrm>
          <a:custGeom>
            <a:avLst/>
            <a:gdLst>
              <a:gd name="connsiteX0" fmla="*/ 0 w 1615858"/>
              <a:gd name="connsiteY0" fmla="*/ 0 h 1565752"/>
              <a:gd name="connsiteX1" fmla="*/ 1615858 w 1615858"/>
              <a:gd name="connsiteY1" fmla="*/ 0 h 1565752"/>
              <a:gd name="connsiteX2" fmla="*/ 1615858 w 1615858"/>
              <a:gd name="connsiteY2" fmla="*/ 1565752 h 1565752"/>
              <a:gd name="connsiteX3" fmla="*/ 0 w 1615858"/>
              <a:gd name="connsiteY3" fmla="*/ 1565752 h 1565752"/>
              <a:gd name="connsiteX4" fmla="*/ 0 w 1615858"/>
              <a:gd name="connsiteY4" fmla="*/ 0 h 156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58" h="1565752">
                <a:moveTo>
                  <a:pt x="0" y="0"/>
                </a:moveTo>
                <a:lnTo>
                  <a:pt x="1615858" y="0"/>
                </a:lnTo>
                <a:lnTo>
                  <a:pt x="1615858" y="1565752"/>
                </a:lnTo>
                <a:lnTo>
                  <a:pt x="0" y="1565752"/>
                </a:lnTo>
                <a:lnTo>
                  <a:pt x="0" y="0"/>
                </a:lnTo>
                <a:close/>
              </a:path>
            </a:pathLst>
          </a:custGeom>
        </p:spPr>
      </p:pic>
      <p:pic>
        <p:nvPicPr>
          <p:cNvPr id="21" name="图片 20"/>
          <p:cNvPicPr>
            <a:picLocks noChangeAspect="1"/>
          </p:cNvPicPr>
          <p:nvPr/>
        </p:nvPicPr>
        <p:blipFill>
          <a:blip r:embed="rId3" cstate="email"/>
          <a:srcRect/>
          <a:stretch>
            <a:fillRect/>
          </a:stretch>
        </p:blipFill>
        <p:spPr>
          <a:xfrm>
            <a:off x="2772117" y="2090238"/>
            <a:ext cx="1335563" cy="1294148"/>
          </a:xfrm>
          <a:custGeom>
            <a:avLst/>
            <a:gdLst>
              <a:gd name="connsiteX0" fmla="*/ 0 w 1615858"/>
              <a:gd name="connsiteY0" fmla="*/ 0 h 1565752"/>
              <a:gd name="connsiteX1" fmla="*/ 1615858 w 1615858"/>
              <a:gd name="connsiteY1" fmla="*/ 0 h 1565752"/>
              <a:gd name="connsiteX2" fmla="*/ 1615858 w 1615858"/>
              <a:gd name="connsiteY2" fmla="*/ 1565752 h 1565752"/>
              <a:gd name="connsiteX3" fmla="*/ 0 w 1615858"/>
              <a:gd name="connsiteY3" fmla="*/ 1565752 h 1565752"/>
              <a:gd name="connsiteX4" fmla="*/ 0 w 1615858"/>
              <a:gd name="connsiteY4" fmla="*/ 0 h 156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58" h="1565752">
                <a:moveTo>
                  <a:pt x="0" y="0"/>
                </a:moveTo>
                <a:lnTo>
                  <a:pt x="1615858" y="0"/>
                </a:lnTo>
                <a:lnTo>
                  <a:pt x="1615858" y="1565752"/>
                </a:lnTo>
                <a:lnTo>
                  <a:pt x="0" y="1565752"/>
                </a:lnTo>
                <a:lnTo>
                  <a:pt x="0" y="0"/>
                </a:lnTo>
                <a:close/>
              </a:path>
            </a:pathLst>
          </a:custGeom>
        </p:spPr>
      </p:pic>
      <p:pic>
        <p:nvPicPr>
          <p:cNvPr id="5" name="图片 4"/>
          <p:cNvPicPr>
            <a:picLocks noChangeAspect="1"/>
          </p:cNvPicPr>
          <p:nvPr/>
        </p:nvPicPr>
        <p:blipFill>
          <a:blip r:embed="rId4" cstate="email"/>
          <a:srcRect/>
          <a:stretch>
            <a:fillRect/>
          </a:stretch>
        </p:blipFill>
        <p:spPr>
          <a:xfrm>
            <a:off x="699841" y="2199362"/>
            <a:ext cx="1480508" cy="1037188"/>
          </a:xfrm>
          <a:custGeom>
            <a:avLst/>
            <a:gdLst>
              <a:gd name="connsiteX0" fmla="*/ 0 w 1791223"/>
              <a:gd name="connsiteY0" fmla="*/ 0 h 1254863"/>
              <a:gd name="connsiteX1" fmla="*/ 1791223 w 1791223"/>
              <a:gd name="connsiteY1" fmla="*/ 0 h 1254863"/>
              <a:gd name="connsiteX2" fmla="*/ 1791223 w 1791223"/>
              <a:gd name="connsiteY2" fmla="*/ 1254863 h 1254863"/>
              <a:gd name="connsiteX3" fmla="*/ 0 w 1791223"/>
              <a:gd name="connsiteY3" fmla="*/ 1254863 h 1254863"/>
              <a:gd name="connsiteX4" fmla="*/ 0 w 1791223"/>
              <a:gd name="connsiteY4" fmla="*/ 0 h 1254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223" h="1254863">
                <a:moveTo>
                  <a:pt x="0" y="0"/>
                </a:moveTo>
                <a:lnTo>
                  <a:pt x="1791223" y="0"/>
                </a:lnTo>
                <a:lnTo>
                  <a:pt x="1791223" y="1254863"/>
                </a:lnTo>
                <a:lnTo>
                  <a:pt x="0" y="1254863"/>
                </a:lnTo>
                <a:lnTo>
                  <a:pt x="0" y="0"/>
                </a:lnTo>
                <a:close/>
              </a:path>
            </a:pathLst>
          </a:custGeom>
        </p:spPr>
      </p:pic>
      <p:pic>
        <p:nvPicPr>
          <p:cNvPr id="6" name="图片 5"/>
          <p:cNvPicPr>
            <a:picLocks noChangeAspect="1"/>
          </p:cNvPicPr>
          <p:nvPr/>
        </p:nvPicPr>
        <p:blipFill>
          <a:blip r:embed="rId5" cstate="email"/>
          <a:srcRect/>
          <a:stretch>
            <a:fillRect/>
          </a:stretch>
        </p:blipFill>
        <p:spPr>
          <a:xfrm>
            <a:off x="6949684" y="2047587"/>
            <a:ext cx="1250999" cy="1188963"/>
          </a:xfrm>
          <a:custGeom>
            <a:avLst/>
            <a:gdLst>
              <a:gd name="connsiteX0" fmla="*/ 0 w 1513546"/>
              <a:gd name="connsiteY0" fmla="*/ 0 h 1438491"/>
              <a:gd name="connsiteX1" fmla="*/ 1513546 w 1513546"/>
              <a:gd name="connsiteY1" fmla="*/ 0 h 1438491"/>
              <a:gd name="connsiteX2" fmla="*/ 1513546 w 1513546"/>
              <a:gd name="connsiteY2" fmla="*/ 1438491 h 1438491"/>
              <a:gd name="connsiteX3" fmla="*/ 0 w 1513546"/>
              <a:gd name="connsiteY3" fmla="*/ 1438491 h 1438491"/>
              <a:gd name="connsiteX4" fmla="*/ 0 w 1513546"/>
              <a:gd name="connsiteY4" fmla="*/ 0 h 1438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546" h="1438491">
                <a:moveTo>
                  <a:pt x="0" y="0"/>
                </a:moveTo>
                <a:lnTo>
                  <a:pt x="1513546" y="0"/>
                </a:lnTo>
                <a:lnTo>
                  <a:pt x="1513546" y="1438491"/>
                </a:lnTo>
                <a:lnTo>
                  <a:pt x="0" y="1438491"/>
                </a:lnTo>
                <a:lnTo>
                  <a:pt x="0" y="0"/>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2000"/>
                            </p:stCondLst>
                            <p:childTnLst>
                              <p:par>
                                <p:cTn id="38" presetID="2" presetClass="entr" presetSubtype="4"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11" grpId="0" bldLvl="0" animBg="1"/>
      <p:bldP spid="13" grpId="0" bldLvl="0" animBg="1"/>
      <p:bldP spid="15"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2" name="图片 1" descr="2"/>
          <p:cNvPicPr>
            <a:picLocks noChangeAspect="1"/>
          </p:cNvPicPr>
          <p:nvPr/>
        </p:nvPicPr>
        <p:blipFill>
          <a:blip r:embed="rId1"/>
          <a:stretch>
            <a:fillRect/>
          </a:stretch>
        </p:blipFill>
        <p:spPr>
          <a:xfrm>
            <a:off x="2540" y="0"/>
            <a:ext cx="9138285" cy="5143500"/>
          </a:xfrm>
          <a:prstGeom prst="rect">
            <a:avLst/>
          </a:prstGeom>
        </p:spPr>
      </p:pic>
      <p:sp>
        <p:nvSpPr>
          <p:cNvPr id="10" name="矩形 9"/>
          <p:cNvSpPr/>
          <p:nvPr/>
        </p:nvSpPr>
        <p:spPr>
          <a:xfrm>
            <a:off x="3139336" y="1000125"/>
            <a:ext cx="2865329" cy="648222"/>
          </a:xfrm>
          <a:prstGeom prst="rect">
            <a:avLst/>
          </a:prstGeom>
          <a:solidFill>
            <a:srgbClr val="D61518"/>
          </a:solidFill>
          <a:ln w="3175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a:r>
              <a:rPr lang="zh-CN" altLang="en-US" sz="27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rPr>
              <a:t>消防标志</a:t>
            </a:r>
            <a:endParaRPr lang="zh-CN" altLang="en-US" sz="2700">
              <a:solidFill>
                <a:schemeClr val="bg1"/>
              </a:solidFill>
              <a:effectLst>
                <a:outerShdw blurRad="63500" sx="101000" sy="101000" algn="ctr" rotWithShape="0">
                  <a:prstClr val="black">
                    <a:alpha val="40000"/>
                  </a:prst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8" name="图片 17"/>
          <p:cNvPicPr>
            <a:picLocks noChangeAspect="1"/>
          </p:cNvPicPr>
          <p:nvPr/>
        </p:nvPicPr>
        <p:blipFill>
          <a:blip r:embed="rId2" cstate="email"/>
          <a:srcRect/>
          <a:stretch>
            <a:fillRect/>
          </a:stretch>
        </p:blipFill>
        <p:spPr>
          <a:xfrm>
            <a:off x="5740051" y="1891059"/>
            <a:ext cx="2498942" cy="1229272"/>
          </a:xfrm>
          <a:custGeom>
            <a:avLst/>
            <a:gdLst>
              <a:gd name="connsiteX0" fmla="*/ 0 w 3615846"/>
              <a:gd name="connsiteY0" fmla="*/ 0 h 1778696"/>
              <a:gd name="connsiteX1" fmla="*/ 3570215 w 3615846"/>
              <a:gd name="connsiteY1" fmla="*/ 0 h 1778696"/>
              <a:gd name="connsiteX2" fmla="*/ 3587233 w 3615846"/>
              <a:gd name="connsiteY2" fmla="*/ 31354 h 1778696"/>
              <a:gd name="connsiteX3" fmla="*/ 3615846 w 3615846"/>
              <a:gd name="connsiteY3" fmla="*/ 173078 h 1778696"/>
              <a:gd name="connsiteX4" fmla="*/ 3615846 w 3615846"/>
              <a:gd name="connsiteY4" fmla="*/ 1629428 h 1778696"/>
              <a:gd name="connsiteX5" fmla="*/ 3587233 w 3615846"/>
              <a:gd name="connsiteY5" fmla="*/ 1771152 h 1778696"/>
              <a:gd name="connsiteX6" fmla="*/ 3583139 w 3615846"/>
              <a:gd name="connsiteY6" fmla="*/ 1778696 h 1778696"/>
              <a:gd name="connsiteX7" fmla="*/ 0 w 3615846"/>
              <a:gd name="connsiteY7" fmla="*/ 1778696 h 1778696"/>
              <a:gd name="connsiteX8" fmla="*/ 0 w 3615846"/>
              <a:gd name="connsiteY8" fmla="*/ 0 h 177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5846" h="1778696">
                <a:moveTo>
                  <a:pt x="0" y="0"/>
                </a:moveTo>
                <a:lnTo>
                  <a:pt x="3570215" y="0"/>
                </a:lnTo>
                <a:lnTo>
                  <a:pt x="3587233" y="31354"/>
                </a:lnTo>
                <a:cubicBezTo>
                  <a:pt x="3605658" y="74915"/>
                  <a:pt x="3615846" y="122807"/>
                  <a:pt x="3615846" y="173078"/>
                </a:cubicBezTo>
                <a:lnTo>
                  <a:pt x="3615846" y="1629428"/>
                </a:lnTo>
                <a:cubicBezTo>
                  <a:pt x="3615846" y="1679700"/>
                  <a:pt x="3605658" y="1727591"/>
                  <a:pt x="3587233" y="1771152"/>
                </a:cubicBezTo>
                <a:lnTo>
                  <a:pt x="3583139" y="1778696"/>
                </a:lnTo>
                <a:lnTo>
                  <a:pt x="0" y="1778696"/>
                </a:lnTo>
                <a:lnTo>
                  <a:pt x="0" y="0"/>
                </a:lnTo>
                <a:close/>
              </a:path>
            </a:pathLst>
          </a:custGeom>
        </p:spPr>
      </p:pic>
      <p:pic>
        <p:nvPicPr>
          <p:cNvPr id="16" name="图片 15"/>
          <p:cNvPicPr>
            <a:picLocks noChangeAspect="1"/>
          </p:cNvPicPr>
          <p:nvPr/>
        </p:nvPicPr>
        <p:blipFill>
          <a:blip r:embed="rId3" cstate="email"/>
          <a:srcRect/>
          <a:stretch>
            <a:fillRect/>
          </a:stretch>
        </p:blipFill>
        <p:spPr>
          <a:xfrm>
            <a:off x="5787146" y="3209473"/>
            <a:ext cx="2507395" cy="955865"/>
          </a:xfrm>
          <a:custGeom>
            <a:avLst/>
            <a:gdLst>
              <a:gd name="connsiteX0" fmla="*/ 0 w 3628076"/>
              <a:gd name="connsiteY0" fmla="*/ 0 h 1778696"/>
              <a:gd name="connsiteX1" fmla="*/ 3628076 w 3628076"/>
              <a:gd name="connsiteY1" fmla="*/ 0 h 1778696"/>
              <a:gd name="connsiteX2" fmla="*/ 3628076 w 3628076"/>
              <a:gd name="connsiteY2" fmla="*/ 1778696 h 1778696"/>
              <a:gd name="connsiteX3" fmla="*/ 12924 w 3628076"/>
              <a:gd name="connsiteY3" fmla="*/ 1778696 h 1778696"/>
              <a:gd name="connsiteX4" fmla="*/ 17018 w 3628076"/>
              <a:gd name="connsiteY4" fmla="*/ 1771152 h 1778696"/>
              <a:gd name="connsiteX5" fmla="*/ 45631 w 3628076"/>
              <a:gd name="connsiteY5" fmla="*/ 1629428 h 1778696"/>
              <a:gd name="connsiteX6" fmla="*/ 45631 w 3628076"/>
              <a:gd name="connsiteY6" fmla="*/ 173078 h 1778696"/>
              <a:gd name="connsiteX7" fmla="*/ 17018 w 3628076"/>
              <a:gd name="connsiteY7" fmla="*/ 31354 h 1778696"/>
              <a:gd name="connsiteX8" fmla="*/ 0 w 3628076"/>
              <a:gd name="connsiteY8" fmla="*/ 0 h 177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8076" h="1778696">
                <a:moveTo>
                  <a:pt x="0" y="0"/>
                </a:moveTo>
                <a:lnTo>
                  <a:pt x="3628076" y="0"/>
                </a:lnTo>
                <a:lnTo>
                  <a:pt x="3628076" y="1778696"/>
                </a:lnTo>
                <a:lnTo>
                  <a:pt x="12924" y="1778696"/>
                </a:lnTo>
                <a:lnTo>
                  <a:pt x="17018" y="1771152"/>
                </a:lnTo>
                <a:cubicBezTo>
                  <a:pt x="35443" y="1727591"/>
                  <a:pt x="45631" y="1679700"/>
                  <a:pt x="45631" y="1629428"/>
                </a:cubicBezTo>
                <a:lnTo>
                  <a:pt x="45631" y="173078"/>
                </a:lnTo>
                <a:cubicBezTo>
                  <a:pt x="45631" y="122807"/>
                  <a:pt x="35443" y="74915"/>
                  <a:pt x="17018" y="31354"/>
                </a:cubicBezTo>
                <a:lnTo>
                  <a:pt x="0" y="0"/>
                </a:lnTo>
                <a:close/>
              </a:path>
            </a:pathLst>
          </a:custGeom>
        </p:spPr>
      </p:pic>
      <p:pic>
        <p:nvPicPr>
          <p:cNvPr id="14" name="图片 13"/>
          <p:cNvPicPr>
            <a:picLocks noChangeAspect="1"/>
          </p:cNvPicPr>
          <p:nvPr/>
        </p:nvPicPr>
        <p:blipFill>
          <a:blip r:embed="rId4" cstate="email"/>
          <a:srcRect/>
          <a:stretch>
            <a:fillRect/>
          </a:stretch>
        </p:blipFill>
        <p:spPr>
          <a:xfrm>
            <a:off x="673796" y="2006644"/>
            <a:ext cx="4843371" cy="2385164"/>
          </a:xfrm>
          <a:custGeom>
            <a:avLst/>
            <a:gdLst>
              <a:gd name="connsiteX0" fmla="*/ 0 w 7198291"/>
              <a:gd name="connsiteY0" fmla="*/ 0 h 3544866"/>
              <a:gd name="connsiteX1" fmla="*/ 7198291 w 7198291"/>
              <a:gd name="connsiteY1" fmla="*/ 0 h 3544866"/>
              <a:gd name="connsiteX2" fmla="*/ 7198291 w 7198291"/>
              <a:gd name="connsiteY2" fmla="*/ 3544866 h 3544866"/>
              <a:gd name="connsiteX3" fmla="*/ 0 w 7198291"/>
              <a:gd name="connsiteY3" fmla="*/ 3544866 h 3544866"/>
            </a:gdLst>
            <a:ahLst/>
            <a:cxnLst>
              <a:cxn ang="0">
                <a:pos x="connsiteX0" y="connsiteY0"/>
              </a:cxn>
              <a:cxn ang="0">
                <a:pos x="connsiteX1" y="connsiteY1"/>
              </a:cxn>
              <a:cxn ang="0">
                <a:pos x="connsiteX2" y="connsiteY2"/>
              </a:cxn>
              <a:cxn ang="0">
                <a:pos x="connsiteX3" y="connsiteY3"/>
              </a:cxn>
            </a:cxnLst>
            <a:rect l="l" t="t" r="r" b="b"/>
            <a:pathLst>
              <a:path w="7198291" h="3544865">
                <a:moveTo>
                  <a:pt x="0" y="0"/>
                </a:moveTo>
                <a:lnTo>
                  <a:pt x="7198291" y="0"/>
                </a:lnTo>
                <a:lnTo>
                  <a:pt x="7198291" y="3544866"/>
                </a:lnTo>
                <a:lnTo>
                  <a:pt x="0" y="3544866"/>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1"/>
          <a:stretch>
            <a:fillRect/>
          </a:stretch>
        </p:blipFill>
        <p:spPr>
          <a:xfrm>
            <a:off x="3810" y="0"/>
            <a:ext cx="9136380" cy="5143500"/>
          </a:xfrm>
          <a:prstGeom prst="rect">
            <a:avLst/>
          </a:prstGeom>
        </p:spPr>
      </p:pic>
      <p:sp>
        <p:nvSpPr>
          <p:cNvPr id="20" name="Rectangle 44"/>
          <p:cNvSpPr>
            <a:spLocks noChangeArrowheads="1"/>
          </p:cNvSpPr>
          <p:nvPr/>
        </p:nvSpPr>
        <p:spPr bwMode="auto">
          <a:xfrm>
            <a:off x="2057400" y="2419350"/>
            <a:ext cx="5131526" cy="821725"/>
          </a:xfrm>
          <a:prstGeom prst="rect">
            <a:avLst/>
          </a:prstGeom>
          <a:noFill/>
          <a:ln w="9525" algn="ctr">
            <a:noFill/>
            <a:miter lim="800000"/>
          </a:ln>
        </p:spPr>
        <p:txBody>
          <a:bodyPr wrap="square" lIns="82259" tIns="41129" rIns="82259" bIns="41129">
            <a:spAutoFit/>
          </a:bodyPr>
          <a:lstStyle/>
          <a:p>
            <a:pPr eaLnBrk="0" hangingPunct="0"/>
            <a:r>
              <a:rPr lang="zh-CN" altLang="en-US" sz="4800" b="1">
                <a:solidFill>
                  <a:schemeClr val="accent1"/>
                </a:solidFill>
                <a:latin typeface="微软雅黑" panose="020B0503020204020204" pitchFamily="34" charset="-122"/>
                <a:ea typeface="微软雅黑" panose="020B0503020204020204" pitchFamily="34" charset="-122"/>
              </a:rPr>
              <a:t>消防器械使用方法</a:t>
            </a:r>
            <a:endParaRPr lang="zh-CN" altLang="en-US" sz="4800" b="1">
              <a:solidFill>
                <a:schemeClr val="accent1"/>
              </a:solidFill>
              <a:latin typeface="微软雅黑" panose="020B0503020204020204" pitchFamily="34" charset="-122"/>
              <a:ea typeface="微软雅黑" panose="020B0503020204020204" pitchFamily="34" charset="-122"/>
            </a:endParaRPr>
          </a:p>
        </p:txBody>
      </p:sp>
      <p:sp>
        <p:nvSpPr>
          <p:cNvPr id="31" name="Rectangle 44"/>
          <p:cNvSpPr>
            <a:spLocks noChangeArrowheads="1"/>
          </p:cNvSpPr>
          <p:nvPr/>
        </p:nvSpPr>
        <p:spPr bwMode="auto">
          <a:xfrm>
            <a:off x="3289663" y="1564675"/>
            <a:ext cx="2667000" cy="758190"/>
          </a:xfrm>
          <a:prstGeom prst="rect">
            <a:avLst/>
          </a:prstGeom>
          <a:noFill/>
          <a:ln w="9525" algn="ctr">
            <a:noFill/>
            <a:miter lim="800000"/>
          </a:ln>
        </p:spPr>
        <p:txBody>
          <a:bodyPr wrap="square" lIns="82259" tIns="41129" rIns="82259" bIns="41129">
            <a:spAutoFit/>
          </a:bodyPr>
          <a:lstStyle/>
          <a:p>
            <a:pPr eaLnBrk="0" hangingPunct="0"/>
            <a:r>
              <a:rPr lang="zh-CN" altLang="en-US" sz="4400" spc="300" smtClean="0">
                <a:solidFill>
                  <a:schemeClr val="accent1"/>
                </a:solidFill>
                <a:latin typeface="微软雅黑" panose="020B0503020204020204" pitchFamily="34" charset="-122"/>
                <a:ea typeface="微软雅黑" panose="020B0503020204020204" pitchFamily="34" charset="-122"/>
              </a:rPr>
              <a:t>第</a:t>
            </a:r>
            <a:r>
              <a:rPr lang="zh-CN" altLang="en-US" sz="4400" spc="300" smtClean="0">
                <a:solidFill>
                  <a:schemeClr val="accent1"/>
                </a:solidFill>
                <a:latin typeface="微软雅黑" panose="020B0503020204020204" pitchFamily="34" charset="-122"/>
                <a:ea typeface="微软雅黑" panose="020B0503020204020204" pitchFamily="34" charset="-122"/>
              </a:rPr>
              <a:t>八部分</a:t>
            </a:r>
            <a:endParaRPr lang="zh-CN" altLang="en-US" sz="4400" spc="30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1"/>
          <a:stretch>
            <a:fillRect/>
          </a:stretch>
        </p:blipFill>
        <p:spPr>
          <a:xfrm>
            <a:off x="2540" y="0"/>
            <a:ext cx="9138285" cy="5143500"/>
          </a:xfrm>
          <a:prstGeom prst="rect">
            <a:avLst/>
          </a:prstGeom>
        </p:spPr>
      </p:pic>
      <p:grpSp>
        <p:nvGrpSpPr>
          <p:cNvPr id="34" name="组合 33"/>
          <p:cNvGrpSpPr/>
          <p:nvPr/>
        </p:nvGrpSpPr>
        <p:grpSpPr>
          <a:xfrm>
            <a:off x="1447800" y="1436370"/>
            <a:ext cx="4525010" cy="2731770"/>
            <a:chOff x="875835" y="2126218"/>
            <a:chExt cx="1839748" cy="2731532"/>
          </a:xfrm>
        </p:grpSpPr>
        <p:sp>
          <p:nvSpPr>
            <p:cNvPr id="35" name="TextBox 29"/>
            <p:cNvSpPr txBox="1"/>
            <p:nvPr/>
          </p:nvSpPr>
          <p:spPr>
            <a:xfrm>
              <a:off x="935731" y="3154193"/>
              <a:ext cx="1771848" cy="655263"/>
            </a:xfrm>
            <a:prstGeom prst="rect">
              <a:avLst/>
            </a:prstGeom>
            <a:noFill/>
          </p:spPr>
          <p:txBody>
            <a:bodyPr wrap="square" lIns="0" tIns="0" rIns="0" bIns="0" rtlCol="0">
              <a:spAutoFit/>
            </a:bodyPr>
            <a:lstStyle/>
            <a:p>
              <a:pPr algn="ctr">
                <a:lnSpc>
                  <a:spcPct val="130000"/>
                </a:lnSpc>
                <a:spcBef>
                  <a:spcPts val="750"/>
                </a:spcBef>
                <a:defRPr/>
              </a:pPr>
              <a:r>
                <a:rPr lang="zh-CN" altLang="en-US" sz="1400" dirty="0">
                  <a:solidFill>
                    <a:schemeClr val="tx2"/>
                  </a:solidFill>
                  <a:latin typeface="微软雅黑" panose="020B0503020204020204" pitchFamily="34" charset="-122"/>
                  <a:ea typeface="微软雅黑" panose="020B0503020204020204" pitchFamily="34" charset="-122"/>
                </a:rPr>
                <a:t>今年</a:t>
              </a:r>
              <a:r>
                <a:rPr lang="en-US" altLang="zh-CN" sz="1400" dirty="0">
                  <a:solidFill>
                    <a:schemeClr val="tx2"/>
                  </a:solidFill>
                  <a:latin typeface="微软雅黑" panose="020B0503020204020204" pitchFamily="34" charset="-122"/>
                  <a:ea typeface="微软雅黑" panose="020B0503020204020204" pitchFamily="34" charset="-122"/>
                </a:rPr>
                <a:t>11</a:t>
              </a:r>
              <a:r>
                <a:rPr lang="zh-CN" altLang="en-US" sz="1400" dirty="0">
                  <a:solidFill>
                    <a:schemeClr val="tx2"/>
                  </a:solidFill>
                  <a:latin typeface="微软雅黑" panose="020B0503020204020204" pitchFamily="34" charset="-122"/>
                  <a:ea typeface="微软雅黑" panose="020B0503020204020204" pitchFamily="34" charset="-122"/>
                </a:rPr>
                <a:t>月</a:t>
              </a:r>
              <a:r>
                <a:rPr lang="en-US" altLang="zh-CN" sz="1400" dirty="0">
                  <a:solidFill>
                    <a:schemeClr val="tx2"/>
                  </a:solidFill>
                  <a:latin typeface="微软雅黑" panose="020B0503020204020204" pitchFamily="34" charset="-122"/>
                  <a:ea typeface="微软雅黑" panose="020B0503020204020204" pitchFamily="34" charset="-122"/>
                </a:rPr>
                <a:t>9</a:t>
              </a:r>
              <a:r>
                <a:rPr lang="zh-CN" altLang="en-US" sz="1400" dirty="0">
                  <a:solidFill>
                    <a:schemeClr val="tx2"/>
                  </a:solidFill>
                  <a:latin typeface="微软雅黑" panose="020B0503020204020204" pitchFamily="34" charset="-122"/>
                  <a:ea typeface="微软雅黑" panose="020B0503020204020204" pitchFamily="34" charset="-122"/>
                </a:rPr>
                <a:t>日是第</a:t>
              </a:r>
              <a:r>
                <a:rPr lang="en-US" altLang="zh-CN" sz="1400" dirty="0">
                  <a:solidFill>
                    <a:schemeClr val="tx2"/>
                  </a:solidFill>
                  <a:latin typeface="微软雅黑" panose="020B0503020204020204" pitchFamily="34" charset="-122"/>
                  <a:ea typeface="微软雅黑" panose="020B0503020204020204" pitchFamily="34" charset="-122"/>
                </a:rPr>
                <a:t>34</a:t>
              </a:r>
              <a:r>
                <a:rPr lang="zh-CN" altLang="en-US" sz="1400" dirty="0">
                  <a:solidFill>
                    <a:schemeClr val="tx2"/>
                  </a:solidFill>
                  <a:latin typeface="微软雅黑" panose="020B0503020204020204" pitchFamily="34" charset="-122"/>
                  <a:ea typeface="微软雅黑" panose="020B0503020204020204" pitchFamily="34" charset="-122"/>
                </a:rPr>
                <a:t>个全国</a:t>
              </a:r>
              <a:r>
                <a:rPr lang="zh-CN" altLang="en-US" sz="1400" dirty="0">
                  <a:solidFill>
                    <a:schemeClr val="tx2"/>
                  </a:solidFill>
                  <a:latin typeface="微软雅黑" panose="020B0503020204020204" pitchFamily="34" charset="-122"/>
                  <a:ea typeface="微软雅黑" panose="020B0503020204020204" pitchFamily="34" charset="-122"/>
                </a:rPr>
                <a:t>消防日</a:t>
              </a:r>
              <a:endParaRPr lang="zh-CN" altLang="en-US" sz="1400" dirty="0">
                <a:solidFill>
                  <a:schemeClr val="tx2"/>
                </a:solidFill>
                <a:latin typeface="微软雅黑" panose="020B0503020204020204" pitchFamily="34" charset="-122"/>
                <a:ea typeface="微软雅黑" panose="020B0503020204020204" pitchFamily="34" charset="-122"/>
              </a:endParaRPr>
            </a:p>
            <a:p>
              <a:pPr algn="ctr">
                <a:lnSpc>
                  <a:spcPct val="130000"/>
                </a:lnSpc>
                <a:spcBef>
                  <a:spcPts val="750"/>
                </a:spcBef>
                <a:defRPr/>
              </a:pPr>
              <a:r>
                <a:rPr lang="zh-CN" altLang="en-US" sz="1400" dirty="0">
                  <a:solidFill>
                    <a:schemeClr val="tx2"/>
                  </a:solidFill>
                  <a:latin typeface="微软雅黑" panose="020B0503020204020204" pitchFamily="34" charset="-122"/>
                  <a:ea typeface="微软雅黑" panose="020B0503020204020204" pitchFamily="34" charset="-122"/>
                </a:rPr>
                <a:t>消防日主题是</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全民消防、生命至上</a:t>
              </a:r>
              <a:r>
                <a:rPr lang="en-US" altLang="zh-CN" sz="1400" dirty="0">
                  <a:solidFill>
                    <a:srgbClr val="FF0000"/>
                  </a:solidFill>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安全用火用电</a:t>
              </a:r>
              <a:r>
                <a:rPr lang="en-US" altLang="zh-CN" sz="1400" dirty="0">
                  <a:solidFill>
                    <a:srgbClr val="FF0000"/>
                  </a:solidFill>
                  <a:latin typeface="微软雅黑" panose="020B0503020204020204" pitchFamily="34" charset="-122"/>
                  <a:ea typeface="微软雅黑" panose="020B0503020204020204" pitchFamily="34" charset="-122"/>
                </a:rPr>
                <a:t>”</a:t>
              </a:r>
              <a:endParaRPr lang="en-US" altLang="zh-CN" sz="1400" dirty="0">
                <a:solidFill>
                  <a:srgbClr val="FF0000"/>
                </a:solidFill>
                <a:latin typeface="微软雅黑" panose="020B0503020204020204" pitchFamily="34" charset="-122"/>
                <a:ea typeface="微软雅黑" panose="020B0503020204020204" pitchFamily="34" charset="-122"/>
              </a:endParaRPr>
            </a:p>
          </p:txBody>
        </p:sp>
        <p:sp>
          <p:nvSpPr>
            <p:cNvPr id="36" name="TextBox 30"/>
            <p:cNvSpPr txBox="1"/>
            <p:nvPr/>
          </p:nvSpPr>
          <p:spPr>
            <a:xfrm>
              <a:off x="968292" y="2705785"/>
              <a:ext cx="1662128" cy="307313"/>
            </a:xfrm>
            <a:prstGeom prst="rect">
              <a:avLst/>
            </a:prstGeom>
            <a:noFill/>
          </p:spPr>
          <p:txBody>
            <a:bodyPr wrap="square" lIns="0" tIns="0" rIns="0" bIns="0" rtlCol="0">
              <a:spAutoFit/>
            </a:bodyPr>
            <a:lstStyle/>
            <a:p>
              <a:pPr algn="ctr"/>
              <a:r>
                <a:rPr lang="zh-CN" altLang="en-US" sz="2000" b="1" dirty="0">
                  <a:solidFill>
                    <a:schemeClr val="accent1"/>
                  </a:solidFill>
                  <a:latin typeface="微软雅黑" panose="020B0503020204020204" pitchFamily="34" charset="-122"/>
                  <a:ea typeface="微软雅黑" panose="020B0503020204020204" pitchFamily="34" charset="-122"/>
                </a:rPr>
                <a:t>消防宣传日</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41" name="矩形 40"/>
            <p:cNvSpPr/>
            <p:nvPr/>
          </p:nvSpPr>
          <p:spPr>
            <a:xfrm>
              <a:off x="875835" y="2266950"/>
              <a:ext cx="1839748" cy="25908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20"/>
            <p:cNvSpPr txBox="1"/>
            <p:nvPr/>
          </p:nvSpPr>
          <p:spPr>
            <a:xfrm>
              <a:off x="1532892" y="2126218"/>
              <a:ext cx="526900" cy="368903"/>
            </a:xfrm>
            <a:prstGeom prst="rect">
              <a:avLst/>
            </a:prstGeom>
            <a:solidFill>
              <a:schemeClr val="accent1"/>
            </a:solidFill>
          </p:spPr>
          <p:txBody>
            <a:bodyPr wrap="square" lIns="0" tIns="0" rIns="0" bIns="0" rtlCol="0">
              <a:spAutoFit/>
            </a:bodyPr>
            <a:lstStyle/>
            <a:p>
              <a:pPr algn="ctr"/>
              <a:r>
                <a:rPr lang="zh-CN" altLang="en-US" sz="2400">
                  <a:solidFill>
                    <a:schemeClr val="bg1"/>
                  </a:solidFill>
                  <a:latin typeface="Agency FB" panose="020B0503020202020204" pitchFamily="34" charset="0"/>
                  <a:ea typeface="微软雅黑" panose="020B0503020204020204" pitchFamily="34" charset="-122"/>
                </a:rPr>
                <a:t>通知</a:t>
              </a:r>
              <a:endParaRPr lang="zh-CN" altLang="en-US" sz="2400">
                <a:solidFill>
                  <a:schemeClr val="bg1"/>
                </a:solidFill>
                <a:latin typeface="Agency FB" panose="020B0503020202020204" pitchFamily="34" charset="0"/>
                <a:ea typeface="微软雅黑" panose="020B0503020204020204" pitchFamily="34" charset="-122"/>
              </a:endParaRPr>
            </a:p>
          </p:txBody>
        </p:sp>
      </p:grpSp>
      <p:pic>
        <p:nvPicPr>
          <p:cNvPr id="2" name="图片 1"/>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381000" y="1276350"/>
            <a:ext cx="2472690" cy="3120390"/>
          </a:xfrm>
          <a:prstGeom prst="rect">
            <a:avLst/>
          </a:prstGeom>
        </p:spPr>
      </p:pic>
      <p:pic>
        <p:nvPicPr>
          <p:cNvPr id="5" name="图片 4"/>
          <p:cNvPicPr>
            <a:picLocks noChangeAspect="1"/>
          </p:cNvPicPr>
          <p:nvPr/>
        </p:nvPicPr>
        <p:blipFill>
          <a:blip r:embed="rId4"/>
          <a:stretch>
            <a:fillRect/>
          </a:stretch>
        </p:blipFill>
        <p:spPr>
          <a:xfrm>
            <a:off x="6021705" y="1350645"/>
            <a:ext cx="2995930" cy="23266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p14:doors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2"/>
          <p:cNvPicPr>
            <a:picLocks noChangeAspect="1"/>
          </p:cNvPicPr>
          <p:nvPr/>
        </p:nvPicPr>
        <p:blipFill>
          <a:blip r:embed="rId1"/>
          <a:stretch>
            <a:fillRect/>
          </a:stretch>
        </p:blipFill>
        <p:spPr>
          <a:xfrm>
            <a:off x="2540" y="0"/>
            <a:ext cx="9138285" cy="5143500"/>
          </a:xfrm>
          <a:prstGeom prst="rect">
            <a:avLst/>
          </a:prstGeom>
        </p:spPr>
      </p:pic>
      <p:grpSp>
        <p:nvGrpSpPr>
          <p:cNvPr id="4" name="组合 3"/>
          <p:cNvGrpSpPr/>
          <p:nvPr/>
        </p:nvGrpSpPr>
        <p:grpSpPr>
          <a:xfrm>
            <a:off x="856872" y="1200150"/>
            <a:ext cx="1505328" cy="1709352"/>
            <a:chOff x="1023579" y="1471998"/>
            <a:chExt cx="1505328" cy="1709352"/>
          </a:xfrm>
        </p:grpSpPr>
        <p:sp>
          <p:nvSpPr>
            <p:cNvPr id="22" name="文本框 21"/>
            <p:cNvSpPr txBox="1"/>
            <p:nvPr/>
          </p:nvSpPr>
          <p:spPr>
            <a:xfrm>
              <a:off x="1295400" y="1941552"/>
              <a:ext cx="934971" cy="553998"/>
            </a:xfrm>
            <a:prstGeom prst="rect">
              <a:avLst/>
            </a:prstGeom>
            <a:noFill/>
          </p:spPr>
          <p:txBody>
            <a:bodyPr wrap="square" rtlCol="0">
              <a:spAutoFit/>
            </a:bodyPr>
            <a:lstStyle/>
            <a:p>
              <a:pPr algn="ctr"/>
              <a:r>
                <a:rPr lang="zh-CN" altLang="en-US" sz="1500" smtClean="0">
                  <a:solidFill>
                    <a:schemeClr val="tx1">
                      <a:lumMod val="95000"/>
                      <a:lumOff val="5000"/>
                    </a:schemeClr>
                  </a:solidFill>
                  <a:latin typeface="微软雅黑" panose="020B0503020204020204" pitchFamily="34" charset="-122"/>
                  <a:ea typeface="微软雅黑" panose="020B0503020204020204" pitchFamily="34" charset="-122"/>
                </a:rPr>
                <a:t>打开消</a:t>
              </a:r>
              <a:endParaRPr lang="en-US" altLang="zh-CN" sz="1500" smtClean="0">
                <a:solidFill>
                  <a:schemeClr val="tx1">
                    <a:lumMod val="95000"/>
                    <a:lumOff val="5000"/>
                  </a:schemeClr>
                </a:solidFill>
                <a:latin typeface="微软雅黑" panose="020B0503020204020204" pitchFamily="34" charset="-122"/>
                <a:ea typeface="微软雅黑" panose="020B0503020204020204" pitchFamily="34" charset="-122"/>
              </a:endParaRPr>
            </a:p>
            <a:p>
              <a:pPr algn="ctr"/>
              <a:r>
                <a:rPr lang="zh-CN" altLang="en-US" sz="1500" smtClean="0">
                  <a:solidFill>
                    <a:schemeClr val="tx1">
                      <a:lumMod val="95000"/>
                      <a:lumOff val="5000"/>
                    </a:schemeClr>
                  </a:solidFill>
                  <a:latin typeface="微软雅黑" panose="020B0503020204020204" pitchFamily="34" charset="-122"/>
                  <a:ea typeface="微软雅黑" panose="020B0503020204020204" pitchFamily="34" charset="-122"/>
                </a:rPr>
                <a:t>防</a:t>
              </a:r>
              <a:r>
                <a:rPr lang="zh-CN" altLang="en-US" sz="1500">
                  <a:solidFill>
                    <a:schemeClr val="tx1">
                      <a:lumMod val="95000"/>
                      <a:lumOff val="5000"/>
                    </a:schemeClr>
                  </a:solidFill>
                  <a:latin typeface="微软雅黑" panose="020B0503020204020204" pitchFamily="34" charset="-122"/>
                  <a:ea typeface="微软雅黑" panose="020B0503020204020204" pitchFamily="34" charset="-122"/>
                </a:rPr>
                <a:t>栓门</a:t>
              </a:r>
              <a:endParaRPr lang="zh-CN" altLang="en-US" sz="15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 name="椭圆 1"/>
            <p:cNvSpPr/>
            <p:nvPr/>
          </p:nvSpPr>
          <p:spPr>
            <a:xfrm>
              <a:off x="1023579" y="1471998"/>
              <a:ext cx="1505328" cy="150532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243743" y="2445309"/>
              <a:ext cx="1042257" cy="736041"/>
            </a:xfrm>
            <a:prstGeom prst="rect">
              <a:avLst/>
            </a:prstGeom>
          </p:spPr>
        </p:pic>
      </p:grpSp>
      <p:grpSp>
        <p:nvGrpSpPr>
          <p:cNvPr id="21" name="组合 20"/>
          <p:cNvGrpSpPr/>
          <p:nvPr/>
        </p:nvGrpSpPr>
        <p:grpSpPr>
          <a:xfrm>
            <a:off x="2761872" y="1200150"/>
            <a:ext cx="1505328" cy="1709352"/>
            <a:chOff x="1023579" y="1471998"/>
            <a:chExt cx="1505328" cy="1709352"/>
          </a:xfrm>
        </p:grpSpPr>
        <p:sp>
          <p:nvSpPr>
            <p:cNvPr id="23" name="文本框 22"/>
            <p:cNvSpPr txBox="1"/>
            <p:nvPr/>
          </p:nvSpPr>
          <p:spPr>
            <a:xfrm>
              <a:off x="1328379" y="1941552"/>
              <a:ext cx="934971" cy="553998"/>
            </a:xfrm>
            <a:prstGeom prst="rect">
              <a:avLst/>
            </a:prstGeom>
            <a:noFill/>
          </p:spPr>
          <p:txBody>
            <a:bodyPr wrap="square" rtlCol="0">
              <a:spAutoFit/>
            </a:bodyPr>
            <a:lstStyle/>
            <a:p>
              <a:pPr algn="ctr"/>
              <a:r>
                <a:rPr lang="zh-CN" altLang="en-US" sz="1500">
                  <a:solidFill>
                    <a:schemeClr val="tx1">
                      <a:lumMod val="95000"/>
                      <a:lumOff val="5000"/>
                    </a:schemeClr>
                  </a:solidFill>
                  <a:latin typeface="微软雅黑" panose="020B0503020204020204" pitchFamily="34" charset="-122"/>
                  <a:ea typeface="微软雅黑" panose="020B0503020204020204" pitchFamily="34" charset="-122"/>
                </a:rPr>
                <a:t>取出消防水带</a:t>
              </a:r>
              <a:endParaRPr lang="zh-CN" altLang="en-US" sz="15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7" name="椭圆 26"/>
            <p:cNvSpPr/>
            <p:nvPr/>
          </p:nvSpPr>
          <p:spPr>
            <a:xfrm>
              <a:off x="1023579" y="1471998"/>
              <a:ext cx="1505328" cy="150532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243743" y="2445309"/>
              <a:ext cx="1042257" cy="736041"/>
            </a:xfrm>
            <a:prstGeom prst="rect">
              <a:avLst/>
            </a:prstGeom>
          </p:spPr>
        </p:pic>
      </p:grpSp>
      <p:grpSp>
        <p:nvGrpSpPr>
          <p:cNvPr id="31" name="组合 30"/>
          <p:cNvGrpSpPr/>
          <p:nvPr/>
        </p:nvGrpSpPr>
        <p:grpSpPr>
          <a:xfrm>
            <a:off x="4666872" y="1200150"/>
            <a:ext cx="1505328" cy="1709352"/>
            <a:chOff x="1023579" y="1471998"/>
            <a:chExt cx="1505328" cy="1709352"/>
          </a:xfrm>
        </p:grpSpPr>
        <p:sp>
          <p:nvSpPr>
            <p:cNvPr id="34" name="文本框 33"/>
            <p:cNvSpPr txBox="1"/>
            <p:nvPr/>
          </p:nvSpPr>
          <p:spPr>
            <a:xfrm>
              <a:off x="1175979" y="1941552"/>
              <a:ext cx="1210764" cy="553998"/>
            </a:xfrm>
            <a:prstGeom prst="rect">
              <a:avLst/>
            </a:prstGeom>
            <a:noFill/>
          </p:spPr>
          <p:txBody>
            <a:bodyPr wrap="square" rtlCol="0">
              <a:spAutoFit/>
            </a:bodyPr>
            <a:lstStyle/>
            <a:p>
              <a:pPr algn="ctr"/>
              <a:r>
                <a:rPr lang="zh-CN" altLang="en-US" sz="1500">
                  <a:solidFill>
                    <a:schemeClr val="tx1">
                      <a:lumMod val="95000"/>
                      <a:lumOff val="5000"/>
                    </a:schemeClr>
                  </a:solidFill>
                  <a:latin typeface="微软雅黑" panose="020B0503020204020204" pitchFamily="34" charset="-122"/>
                  <a:ea typeface="微软雅黑" panose="020B0503020204020204" pitchFamily="34" charset="-122"/>
                </a:rPr>
                <a:t>向火场铺设消防水带</a:t>
              </a:r>
              <a:endParaRPr lang="zh-CN" altLang="en-US" sz="15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5" name="椭圆 34"/>
            <p:cNvSpPr/>
            <p:nvPr/>
          </p:nvSpPr>
          <p:spPr>
            <a:xfrm>
              <a:off x="1023579" y="1471998"/>
              <a:ext cx="1505328" cy="150532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243743" y="2445309"/>
              <a:ext cx="1042257" cy="736041"/>
            </a:xfrm>
            <a:prstGeom prst="rect">
              <a:avLst/>
            </a:prstGeom>
          </p:spPr>
        </p:pic>
      </p:grpSp>
      <p:grpSp>
        <p:nvGrpSpPr>
          <p:cNvPr id="38" name="组合 37"/>
          <p:cNvGrpSpPr/>
          <p:nvPr/>
        </p:nvGrpSpPr>
        <p:grpSpPr>
          <a:xfrm>
            <a:off x="6571872" y="1200150"/>
            <a:ext cx="1505328" cy="1709352"/>
            <a:chOff x="1023579" y="1471998"/>
            <a:chExt cx="1505328" cy="1709352"/>
          </a:xfrm>
        </p:grpSpPr>
        <p:sp>
          <p:nvSpPr>
            <p:cNvPr id="39" name="文本框 38"/>
            <p:cNvSpPr txBox="1"/>
            <p:nvPr/>
          </p:nvSpPr>
          <p:spPr>
            <a:xfrm>
              <a:off x="1295400" y="1941552"/>
              <a:ext cx="934971" cy="553998"/>
            </a:xfrm>
            <a:prstGeom prst="rect">
              <a:avLst/>
            </a:prstGeom>
            <a:noFill/>
          </p:spPr>
          <p:txBody>
            <a:bodyPr wrap="square" rtlCol="0">
              <a:spAutoFit/>
            </a:bodyPr>
            <a:lstStyle/>
            <a:p>
              <a:pPr algn="ctr"/>
              <a:r>
                <a:rPr lang="zh-CN" altLang="en-US" sz="1500">
                  <a:solidFill>
                    <a:schemeClr val="tx1">
                      <a:lumMod val="95000"/>
                      <a:lumOff val="5000"/>
                    </a:schemeClr>
                  </a:solidFill>
                  <a:latin typeface="微软雅黑" panose="020B0503020204020204" pitchFamily="34" charset="-122"/>
                  <a:ea typeface="微软雅黑" panose="020B0503020204020204" pitchFamily="34" charset="-122"/>
                </a:rPr>
                <a:t>连接消防水阀</a:t>
              </a:r>
              <a:endParaRPr lang="zh-CN" altLang="en-US" sz="15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0" name="椭圆 39"/>
            <p:cNvSpPr/>
            <p:nvPr/>
          </p:nvSpPr>
          <p:spPr>
            <a:xfrm>
              <a:off x="1023579" y="1471998"/>
              <a:ext cx="1505328" cy="150532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1" name="图片 40"/>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243743" y="2445309"/>
              <a:ext cx="1042257" cy="736041"/>
            </a:xfrm>
            <a:prstGeom prst="rect">
              <a:avLst/>
            </a:prstGeom>
          </p:spPr>
        </p:pic>
      </p:grpSp>
      <p:grpSp>
        <p:nvGrpSpPr>
          <p:cNvPr id="42" name="组合 41"/>
          <p:cNvGrpSpPr/>
          <p:nvPr/>
        </p:nvGrpSpPr>
        <p:grpSpPr>
          <a:xfrm>
            <a:off x="1771272" y="2843598"/>
            <a:ext cx="1505328" cy="1709352"/>
            <a:chOff x="1023579" y="1471998"/>
            <a:chExt cx="1505328" cy="1709352"/>
          </a:xfrm>
        </p:grpSpPr>
        <p:sp>
          <p:nvSpPr>
            <p:cNvPr id="43" name="文本框 42"/>
            <p:cNvSpPr txBox="1"/>
            <p:nvPr/>
          </p:nvSpPr>
          <p:spPr>
            <a:xfrm>
              <a:off x="1295400" y="1941552"/>
              <a:ext cx="934971" cy="553998"/>
            </a:xfrm>
            <a:prstGeom prst="rect">
              <a:avLst/>
            </a:prstGeom>
            <a:noFill/>
          </p:spPr>
          <p:txBody>
            <a:bodyPr wrap="square" rtlCol="0">
              <a:spAutoFit/>
            </a:bodyPr>
            <a:lstStyle/>
            <a:p>
              <a:pPr algn="ctr"/>
              <a:r>
                <a:rPr lang="zh-CN" altLang="en-US" sz="1500">
                  <a:solidFill>
                    <a:schemeClr val="tx1">
                      <a:lumMod val="95000"/>
                      <a:lumOff val="5000"/>
                    </a:schemeClr>
                  </a:solidFill>
                  <a:latin typeface="微软雅黑" panose="020B0503020204020204" pitchFamily="34" charset="-122"/>
                  <a:ea typeface="微软雅黑" panose="020B0503020204020204" pitchFamily="34" charset="-122"/>
                </a:rPr>
                <a:t>连接消防水枪</a:t>
              </a:r>
              <a:endParaRPr lang="zh-CN" altLang="en-US" sz="15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4" name="椭圆 43"/>
            <p:cNvSpPr/>
            <p:nvPr/>
          </p:nvSpPr>
          <p:spPr>
            <a:xfrm>
              <a:off x="1023579" y="1471998"/>
              <a:ext cx="1505328" cy="150532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图片 44"/>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243743" y="2445309"/>
              <a:ext cx="1042257" cy="736041"/>
            </a:xfrm>
            <a:prstGeom prst="rect">
              <a:avLst/>
            </a:prstGeom>
          </p:spPr>
        </p:pic>
      </p:grpSp>
      <p:grpSp>
        <p:nvGrpSpPr>
          <p:cNvPr id="46" name="组合 45"/>
          <p:cNvGrpSpPr/>
          <p:nvPr/>
        </p:nvGrpSpPr>
        <p:grpSpPr>
          <a:xfrm>
            <a:off x="3676272" y="2843598"/>
            <a:ext cx="1505328" cy="1709352"/>
            <a:chOff x="1023579" y="1471998"/>
            <a:chExt cx="1505328" cy="1709352"/>
          </a:xfrm>
        </p:grpSpPr>
        <p:sp>
          <p:nvSpPr>
            <p:cNvPr id="47" name="文本框 46"/>
            <p:cNvSpPr txBox="1"/>
            <p:nvPr/>
          </p:nvSpPr>
          <p:spPr>
            <a:xfrm>
              <a:off x="1271372" y="1904024"/>
              <a:ext cx="934971" cy="553998"/>
            </a:xfrm>
            <a:prstGeom prst="rect">
              <a:avLst/>
            </a:prstGeom>
            <a:noFill/>
          </p:spPr>
          <p:txBody>
            <a:bodyPr wrap="square" rtlCol="0">
              <a:spAutoFit/>
            </a:bodyPr>
            <a:lstStyle/>
            <a:p>
              <a:pPr algn="ctr"/>
              <a:r>
                <a:rPr lang="zh-CN" altLang="en-US" sz="1500">
                  <a:solidFill>
                    <a:schemeClr val="tx1">
                      <a:lumMod val="95000"/>
                      <a:lumOff val="5000"/>
                    </a:schemeClr>
                  </a:solidFill>
                  <a:latin typeface="微软雅黑" panose="020B0503020204020204" pitchFamily="34" charset="-122"/>
                  <a:ea typeface="微软雅黑" panose="020B0503020204020204" pitchFamily="34" charset="-122"/>
                </a:rPr>
                <a:t>对准火势地点</a:t>
              </a:r>
              <a:endParaRPr lang="zh-CN" altLang="en-US" sz="15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8" name="椭圆 47"/>
            <p:cNvSpPr/>
            <p:nvPr/>
          </p:nvSpPr>
          <p:spPr>
            <a:xfrm>
              <a:off x="1023579" y="1471998"/>
              <a:ext cx="1505328" cy="150532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图片 48"/>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243743" y="2445309"/>
              <a:ext cx="1042257" cy="736041"/>
            </a:xfrm>
            <a:prstGeom prst="rect">
              <a:avLst/>
            </a:prstGeom>
          </p:spPr>
        </p:pic>
      </p:grpSp>
      <p:grpSp>
        <p:nvGrpSpPr>
          <p:cNvPr id="50" name="组合 49"/>
          <p:cNvGrpSpPr/>
          <p:nvPr/>
        </p:nvGrpSpPr>
        <p:grpSpPr>
          <a:xfrm>
            <a:off x="5581272" y="2843598"/>
            <a:ext cx="1505328" cy="1709352"/>
            <a:chOff x="1023579" y="1471998"/>
            <a:chExt cx="1505328" cy="1709352"/>
          </a:xfrm>
        </p:grpSpPr>
        <p:sp>
          <p:nvSpPr>
            <p:cNvPr id="51" name="文本框 50"/>
            <p:cNvSpPr txBox="1"/>
            <p:nvPr/>
          </p:nvSpPr>
          <p:spPr>
            <a:xfrm>
              <a:off x="1159489" y="1879449"/>
              <a:ext cx="1210764" cy="553998"/>
            </a:xfrm>
            <a:prstGeom prst="rect">
              <a:avLst/>
            </a:prstGeom>
            <a:noFill/>
          </p:spPr>
          <p:txBody>
            <a:bodyPr wrap="square" rtlCol="0">
              <a:spAutoFit/>
            </a:bodyPr>
            <a:lstStyle/>
            <a:p>
              <a:pPr algn="ctr"/>
              <a:r>
                <a:rPr lang="zh-CN" altLang="en-US" sz="1500">
                  <a:solidFill>
                    <a:schemeClr val="tx1">
                      <a:lumMod val="95000"/>
                      <a:lumOff val="5000"/>
                    </a:schemeClr>
                  </a:solidFill>
                  <a:latin typeface="微软雅黑" panose="020B0503020204020204" pitchFamily="34" charset="-122"/>
                  <a:ea typeface="微软雅黑" panose="020B0503020204020204" pitchFamily="34" charset="-122"/>
                </a:rPr>
                <a:t>打开</a:t>
              </a:r>
              <a:r>
                <a:rPr lang="zh-CN" altLang="en-US" sz="1500" smtClean="0">
                  <a:solidFill>
                    <a:schemeClr val="tx1">
                      <a:lumMod val="95000"/>
                      <a:lumOff val="5000"/>
                    </a:schemeClr>
                  </a:solidFill>
                  <a:latin typeface="微软雅黑" panose="020B0503020204020204" pitchFamily="34" charset="-122"/>
                  <a:ea typeface="微软雅黑" panose="020B0503020204020204" pitchFamily="34" charset="-122"/>
                </a:rPr>
                <a:t>水</a:t>
              </a:r>
              <a:endParaRPr lang="en-US" altLang="zh-CN" sz="1500" smtClean="0">
                <a:solidFill>
                  <a:schemeClr val="tx1">
                    <a:lumMod val="95000"/>
                    <a:lumOff val="5000"/>
                  </a:schemeClr>
                </a:solidFill>
                <a:latin typeface="微软雅黑" panose="020B0503020204020204" pitchFamily="34" charset="-122"/>
                <a:ea typeface="微软雅黑" panose="020B0503020204020204" pitchFamily="34" charset="-122"/>
              </a:endParaRPr>
            </a:p>
            <a:p>
              <a:pPr algn="ctr"/>
              <a:r>
                <a:rPr lang="zh-CN" altLang="en-US" sz="1500" smtClean="0">
                  <a:solidFill>
                    <a:schemeClr val="tx1">
                      <a:lumMod val="95000"/>
                      <a:lumOff val="5000"/>
                    </a:schemeClr>
                  </a:solidFill>
                  <a:latin typeface="微软雅黑" panose="020B0503020204020204" pitchFamily="34" charset="-122"/>
                  <a:ea typeface="微软雅黑" panose="020B0503020204020204" pitchFamily="34" charset="-122"/>
                </a:rPr>
                <a:t>阀</a:t>
              </a:r>
              <a:r>
                <a:rPr lang="zh-CN" altLang="en-US" sz="1500">
                  <a:solidFill>
                    <a:schemeClr val="tx1">
                      <a:lumMod val="95000"/>
                      <a:lumOff val="5000"/>
                    </a:schemeClr>
                  </a:solidFill>
                  <a:latin typeface="微软雅黑" panose="020B0503020204020204" pitchFamily="34" charset="-122"/>
                  <a:ea typeface="微软雅黑" panose="020B0503020204020204" pitchFamily="34" charset="-122"/>
                </a:rPr>
                <a:t>供水</a:t>
              </a:r>
              <a:endParaRPr lang="zh-CN" altLang="en-US" sz="15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2" name="椭圆 51"/>
            <p:cNvSpPr/>
            <p:nvPr/>
          </p:nvSpPr>
          <p:spPr>
            <a:xfrm>
              <a:off x="1023579" y="1471998"/>
              <a:ext cx="1505328" cy="150532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3" name="图片 52"/>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243743" y="2445309"/>
              <a:ext cx="1042257" cy="736041"/>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53" presetClass="entr" presetSubtype="16"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childTnLst>
                                </p:cTn>
                              </p:par>
                              <p:par>
                                <p:cTn id="30" presetID="53" presetClass="entr" presetSubtype="16"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p:cTn id="32" dur="500" fill="hold"/>
                                        <p:tgtEl>
                                          <p:spTgt spid="46"/>
                                        </p:tgtEl>
                                        <p:attrNameLst>
                                          <p:attrName>ppt_w</p:attrName>
                                        </p:attrNameLst>
                                      </p:cBhvr>
                                      <p:tavLst>
                                        <p:tav tm="0">
                                          <p:val>
                                            <p:fltVal val="0"/>
                                          </p:val>
                                        </p:tav>
                                        <p:tav tm="100000">
                                          <p:val>
                                            <p:strVal val="#ppt_w"/>
                                          </p:val>
                                        </p:tav>
                                      </p:tavLst>
                                    </p:anim>
                                    <p:anim calcmode="lin" valueType="num">
                                      <p:cBhvr>
                                        <p:cTn id="33" dur="500" fill="hold"/>
                                        <p:tgtEl>
                                          <p:spTgt spid="46"/>
                                        </p:tgtEl>
                                        <p:attrNameLst>
                                          <p:attrName>ppt_h</p:attrName>
                                        </p:attrNameLst>
                                      </p:cBhvr>
                                      <p:tavLst>
                                        <p:tav tm="0">
                                          <p:val>
                                            <p:fltVal val="0"/>
                                          </p:val>
                                        </p:tav>
                                        <p:tav tm="100000">
                                          <p:val>
                                            <p:strVal val="#ppt_h"/>
                                          </p:val>
                                        </p:tav>
                                      </p:tavLst>
                                    </p:anim>
                                    <p:animEffect transition="in" filter="fade">
                                      <p:cBhvr>
                                        <p:cTn id="34" dur="500"/>
                                        <p:tgtEl>
                                          <p:spTgt spid="46"/>
                                        </p:tgtEl>
                                      </p:cBhvr>
                                    </p:animEffect>
                                  </p:childTnLst>
                                </p:cTn>
                              </p:par>
                              <p:par>
                                <p:cTn id="35" presetID="53" presetClass="entr" presetSubtype="16"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p:cTn id="37" dur="500" fill="hold"/>
                                        <p:tgtEl>
                                          <p:spTgt spid="50"/>
                                        </p:tgtEl>
                                        <p:attrNameLst>
                                          <p:attrName>ppt_w</p:attrName>
                                        </p:attrNameLst>
                                      </p:cBhvr>
                                      <p:tavLst>
                                        <p:tav tm="0">
                                          <p:val>
                                            <p:fltVal val="0"/>
                                          </p:val>
                                        </p:tav>
                                        <p:tav tm="100000">
                                          <p:val>
                                            <p:strVal val="#ppt_w"/>
                                          </p:val>
                                        </p:tav>
                                      </p:tavLst>
                                    </p:anim>
                                    <p:anim calcmode="lin" valueType="num">
                                      <p:cBhvr>
                                        <p:cTn id="38" dur="500" fill="hold"/>
                                        <p:tgtEl>
                                          <p:spTgt spid="50"/>
                                        </p:tgtEl>
                                        <p:attrNameLst>
                                          <p:attrName>ppt_h</p:attrName>
                                        </p:attrNameLst>
                                      </p:cBhvr>
                                      <p:tavLst>
                                        <p:tav tm="0">
                                          <p:val>
                                            <p:fltVal val="0"/>
                                          </p:val>
                                        </p:tav>
                                        <p:tav tm="100000">
                                          <p:val>
                                            <p:strVal val="#ppt_h"/>
                                          </p:val>
                                        </p:tav>
                                      </p:tavLst>
                                    </p:anim>
                                    <p:animEffect transition="in" filter="fade">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1"/>
          <a:stretch>
            <a:fillRect/>
          </a:stretch>
        </p:blipFill>
        <p:spPr>
          <a:xfrm>
            <a:off x="2540" y="0"/>
            <a:ext cx="9138285" cy="5143500"/>
          </a:xfrm>
          <a:prstGeom prst="rect">
            <a:avLst/>
          </a:prstGeom>
        </p:spPr>
      </p:pic>
      <p:sp>
        <p:nvSpPr>
          <p:cNvPr id="31" name="文本框 30"/>
          <p:cNvSpPr txBox="1"/>
          <p:nvPr/>
        </p:nvSpPr>
        <p:spPr>
          <a:xfrm>
            <a:off x="3169201" y="1428750"/>
            <a:ext cx="5221081" cy="46166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a:solidFill>
                  <a:schemeClr val="tx1">
                    <a:lumMod val="95000"/>
                    <a:lumOff val="5000"/>
                  </a:schemeClr>
                </a:solidFill>
                <a:latin typeface="微软雅黑" panose="020B0503020204020204" pitchFamily="34" charset="-122"/>
                <a:ea typeface="微软雅黑" panose="020B0503020204020204" pitchFamily="34" charset="-122"/>
              </a:rPr>
              <a:t>用消防栓灭火至少有</a:t>
            </a:r>
            <a:r>
              <a:rPr lang="en-US" altLang="zh-CN" sz="1600">
                <a:solidFill>
                  <a:schemeClr val="tx1">
                    <a:lumMod val="95000"/>
                    <a:lumOff val="5000"/>
                  </a:schemeClr>
                </a:solidFill>
                <a:latin typeface="微软雅黑" panose="020B0503020204020204" pitchFamily="34" charset="-122"/>
                <a:ea typeface="微软雅黑" panose="020B0503020204020204" pitchFamily="34" charset="-122"/>
              </a:rPr>
              <a:t>3</a:t>
            </a:r>
            <a:r>
              <a:rPr lang="zh-CN" altLang="en-US" sz="1600">
                <a:solidFill>
                  <a:schemeClr val="tx1">
                    <a:lumMod val="95000"/>
                    <a:lumOff val="5000"/>
                  </a:schemeClr>
                </a:solidFill>
                <a:latin typeface="微软雅黑" panose="020B0503020204020204" pitchFamily="34" charset="-122"/>
                <a:ea typeface="微软雅黑" panose="020B0503020204020204" pitchFamily="34" charset="-122"/>
              </a:rPr>
              <a:t>人，</a:t>
            </a:r>
            <a:r>
              <a:rPr lang="en-US" altLang="zh-CN" sz="1600">
                <a:solidFill>
                  <a:schemeClr val="tx1">
                    <a:lumMod val="95000"/>
                    <a:lumOff val="5000"/>
                  </a:schemeClr>
                </a:solidFill>
                <a:latin typeface="微软雅黑" panose="020B0503020204020204" pitchFamily="34" charset="-122"/>
                <a:ea typeface="微软雅黑" panose="020B0503020204020204" pitchFamily="34" charset="-122"/>
              </a:rPr>
              <a:t>2</a:t>
            </a:r>
            <a:r>
              <a:rPr lang="zh-CN" altLang="en-US" sz="1600">
                <a:solidFill>
                  <a:schemeClr val="tx1">
                    <a:lumMod val="95000"/>
                    <a:lumOff val="5000"/>
                  </a:schemeClr>
                </a:solidFill>
                <a:latin typeface="微软雅黑" panose="020B0503020204020204" pitchFamily="34" charset="-122"/>
                <a:ea typeface="微软雅黑" panose="020B0503020204020204" pitchFamily="34" charset="-122"/>
              </a:rPr>
              <a:t>人握水枪，</a:t>
            </a:r>
            <a:r>
              <a:rPr lang="en-US" altLang="zh-CN" sz="1600">
                <a:solidFill>
                  <a:schemeClr val="tx1">
                    <a:lumMod val="95000"/>
                    <a:lumOff val="5000"/>
                  </a:schemeClr>
                </a:solidFill>
                <a:latin typeface="微软雅黑" panose="020B0503020204020204" pitchFamily="34" charset="-122"/>
                <a:ea typeface="微软雅黑" panose="020B0503020204020204" pitchFamily="34" charset="-122"/>
              </a:rPr>
              <a:t>1</a:t>
            </a:r>
            <a:r>
              <a:rPr lang="zh-CN" altLang="en-US" sz="1600">
                <a:solidFill>
                  <a:schemeClr val="tx1">
                    <a:lumMod val="95000"/>
                    <a:lumOff val="5000"/>
                  </a:schemeClr>
                </a:solidFill>
                <a:latin typeface="微软雅黑" panose="020B0503020204020204" pitchFamily="34" charset="-122"/>
                <a:ea typeface="微软雅黑" panose="020B0503020204020204" pitchFamily="34" charset="-122"/>
              </a:rPr>
              <a:t>人开阀。</a:t>
            </a:r>
            <a:endParaRPr lang="zh-CN" altLang="en-US" sz="16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3169202" y="2232703"/>
            <a:ext cx="5257800" cy="46166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a:solidFill>
                  <a:schemeClr val="tx1">
                    <a:lumMod val="95000"/>
                    <a:lumOff val="5000"/>
                  </a:schemeClr>
                </a:solidFill>
                <a:latin typeface="微软雅黑" panose="020B0503020204020204" pitchFamily="34" charset="-122"/>
                <a:ea typeface="微软雅黑" panose="020B0503020204020204" pitchFamily="34" charset="-122"/>
              </a:rPr>
              <a:t>防止水枪与水带，水带与阀门脱开，造成高压水伤人。</a:t>
            </a:r>
            <a:endParaRPr lang="zh-CN" altLang="en-US" sz="16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3169201" y="3036656"/>
            <a:ext cx="5441399" cy="46166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a:solidFill>
                  <a:schemeClr val="tx1">
                    <a:lumMod val="95000"/>
                    <a:lumOff val="5000"/>
                  </a:schemeClr>
                </a:solidFill>
                <a:latin typeface="微软雅黑" panose="020B0503020204020204" pitchFamily="34" charset="-122"/>
                <a:ea typeface="微软雅黑" panose="020B0503020204020204" pitchFamily="34" charset="-122"/>
              </a:rPr>
              <a:t>使用消火栓应先检查是否断电，断电后方可进行施救。</a:t>
            </a:r>
            <a:endParaRPr lang="zh-CN" altLang="en-US" sz="160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3169202" y="3840610"/>
            <a:ext cx="5257800" cy="46166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a:solidFill>
                  <a:schemeClr val="tx1">
                    <a:lumMod val="95000"/>
                    <a:lumOff val="5000"/>
                  </a:schemeClr>
                </a:solidFill>
                <a:latin typeface="微软雅黑" panose="020B0503020204020204" pitchFamily="34" charset="-122"/>
                <a:ea typeface="微软雅黑" panose="020B0503020204020204" pitchFamily="34" charset="-122"/>
              </a:rPr>
              <a:t>使用消火栓救火，尽量避免消防水流向电梯厅。</a:t>
            </a:r>
            <a:endParaRPr lang="zh-CN" altLang="en-US" sz="160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0" y="895350"/>
            <a:ext cx="3790567" cy="3790567"/>
            <a:chOff x="2469234" y="1118845"/>
            <a:chExt cx="3790567" cy="3790567"/>
          </a:xfrm>
        </p:grpSpPr>
        <p:pic>
          <p:nvPicPr>
            <p:cNvPr id="2" name="图片 1"/>
            <p:cNvPicPr>
              <a:picLocks noChangeAspect="1"/>
            </p:cNvPicPr>
            <p:nvPr/>
          </p:nvPicPr>
          <p:blipFill>
            <a:blip r:embed="rId2" cstate="email"/>
            <a:stretch>
              <a:fillRect/>
            </a:stretch>
          </p:blipFill>
          <p:spPr>
            <a:xfrm>
              <a:off x="2469234" y="1118845"/>
              <a:ext cx="3790567" cy="3790567"/>
            </a:xfrm>
            <a:prstGeom prst="rect">
              <a:avLst/>
            </a:prstGeom>
          </p:spPr>
        </p:pic>
        <p:grpSp>
          <p:nvGrpSpPr>
            <p:cNvPr id="4" name="组合 3"/>
            <p:cNvGrpSpPr/>
            <p:nvPr/>
          </p:nvGrpSpPr>
          <p:grpSpPr>
            <a:xfrm>
              <a:off x="3594463" y="1644287"/>
              <a:ext cx="1761963" cy="1761963"/>
              <a:chOff x="3594463" y="1646836"/>
              <a:chExt cx="1761963" cy="1761963"/>
            </a:xfrm>
          </p:grpSpPr>
          <p:sp>
            <p:nvSpPr>
              <p:cNvPr id="3" name="椭圆 2"/>
              <p:cNvSpPr/>
              <p:nvPr/>
            </p:nvSpPr>
            <p:spPr>
              <a:xfrm>
                <a:off x="3594463" y="1646836"/>
                <a:ext cx="1761963" cy="1761963"/>
              </a:xfrm>
              <a:prstGeom prst="ellipse">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íṡḻiḓé"/>
              <p:cNvSpPr txBox="1"/>
              <p:nvPr/>
            </p:nvSpPr>
            <p:spPr bwMode="auto">
              <a:xfrm>
                <a:off x="3968733" y="2141114"/>
                <a:ext cx="984267" cy="659236"/>
              </a:xfrm>
              <a:prstGeom prst="rect">
                <a:avLst/>
              </a:prstGeom>
              <a:noFill/>
              <a:scene3d>
                <a:camera prst="orthographicFront">
                  <a:rot lat="0" lon="0" rev="0"/>
                </a:camera>
                <a:lightRig rig="threePt" dir="t"/>
              </a:scene3d>
              <a:sp3d prstMaterial="matte">
                <a:bevelT w="1270" h="1270"/>
              </a:sp3d>
            </p:spPr>
            <p:txBody>
              <a:bodyPr wrap="none" lIns="0" tIns="0" rIns="0" bIns="0" anchor="t" anchorCtr="0">
                <a:noAutofit/>
              </a:bodyPr>
              <a:lstStyle/>
              <a:p>
                <a:pPr algn="ctr">
                  <a:buClr>
                    <a:prstClr val="white"/>
                  </a:buClr>
                  <a:defRPr/>
                </a:pPr>
                <a:r>
                  <a:rPr lang="zh-CN" altLang="en-US" sz="2800" b="1" smtClean="0">
                    <a:solidFill>
                      <a:schemeClr val="accent1"/>
                    </a:solidFill>
                    <a:latin typeface="+mn-ea"/>
                  </a:rPr>
                  <a:t>使用</a:t>
                </a:r>
                <a:endParaRPr lang="en-US" altLang="zh-CN" sz="2800" b="1" smtClean="0">
                  <a:solidFill>
                    <a:schemeClr val="accent1"/>
                  </a:solidFill>
                  <a:latin typeface="+mn-ea"/>
                </a:endParaRPr>
              </a:p>
              <a:p>
                <a:pPr algn="ctr">
                  <a:buClr>
                    <a:prstClr val="white"/>
                  </a:buClr>
                  <a:defRPr/>
                </a:pPr>
                <a:r>
                  <a:rPr lang="zh-CN" altLang="en-US" sz="2800" b="1" smtClean="0">
                    <a:solidFill>
                      <a:schemeClr val="accent1"/>
                    </a:solidFill>
                    <a:latin typeface="+mn-ea"/>
                  </a:rPr>
                  <a:t>方法</a:t>
                </a:r>
                <a:endParaRPr lang="zh-CN" altLang="en-US" sz="2800" b="1">
                  <a:solidFill>
                    <a:schemeClr val="accent1"/>
                  </a:solidFill>
                  <a:latin typeface="+mn-ea"/>
                </a:endParaRPr>
              </a:p>
            </p:txBody>
          </p:sp>
        </p:grpSp>
      </p:grpSp>
    </p:spTree>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ppt_x"/>
                                          </p:val>
                                        </p:tav>
                                        <p:tav tm="100000">
                                          <p:val>
                                            <p:strVal val="#ppt_x"/>
                                          </p:val>
                                        </p:tav>
                                      </p:tavLst>
                                    </p:anim>
                                    <p:anim calcmode="lin" valueType="num">
                                      <p:cBhvr additive="base">
                                        <p:cTn id="19" dur="500" fill="hold"/>
                                        <p:tgtEl>
                                          <p:spTgt spid="34"/>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ppt_x"/>
                                          </p:val>
                                        </p:tav>
                                        <p:tav tm="100000">
                                          <p:val>
                                            <p:strVal val="#ppt_x"/>
                                          </p:val>
                                        </p:tav>
                                      </p:tavLst>
                                    </p:anim>
                                    <p:anim calcmode="lin" valueType="num">
                                      <p:cBhvr additive="base">
                                        <p:cTn id="2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35" grpId="0"/>
      <p:bldP spid="3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
          <p:cNvPicPr>
            <a:picLocks noChangeAspect="1"/>
          </p:cNvPicPr>
          <p:nvPr/>
        </p:nvPicPr>
        <p:blipFill>
          <a:blip r:embed="rId1"/>
          <a:stretch>
            <a:fillRect/>
          </a:stretch>
        </p:blipFill>
        <p:spPr>
          <a:xfrm>
            <a:off x="2540" y="0"/>
            <a:ext cx="9138285" cy="5143500"/>
          </a:xfrm>
          <a:prstGeom prst="rect">
            <a:avLst/>
          </a:prstGeom>
        </p:spPr>
      </p:pic>
      <p:sp>
        <p:nvSpPr>
          <p:cNvPr id="9" name="矩形 8"/>
          <p:cNvSpPr/>
          <p:nvPr/>
        </p:nvSpPr>
        <p:spPr>
          <a:xfrm>
            <a:off x="752906" y="3101056"/>
            <a:ext cx="1773177" cy="399005"/>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anchor="ctr"/>
          <a:lstStyle/>
          <a:p>
            <a:pPr algn="ctr" defTabSz="685800" fontAlgn="base">
              <a:spcBef>
                <a:spcPct val="0"/>
              </a:spcBef>
              <a:spcAft>
                <a:spcPct val="0"/>
              </a:spcAft>
              <a:buFont typeface="Arial" panose="020B0604020202020204" pitchFamily="34" charset="0"/>
            </a:pPr>
            <a:r>
              <a:rPr lang="zh-CN" altLang="en-US" sz="1600">
                <a:solidFill>
                  <a:schemeClr val="bg1"/>
                </a:solidFill>
                <a:cs typeface="+mn-ea"/>
                <a:sym typeface="+mn-lt"/>
              </a:rPr>
              <a:t>除掉铅封或钥匙</a:t>
            </a:r>
            <a:endParaRPr lang="zh-CN" altLang="en-US" sz="1600">
              <a:solidFill>
                <a:schemeClr val="bg1"/>
              </a:solidFill>
              <a:cs typeface="+mn-ea"/>
              <a:sym typeface="+mn-lt"/>
            </a:endParaRPr>
          </a:p>
        </p:txBody>
      </p:sp>
      <p:sp>
        <p:nvSpPr>
          <p:cNvPr id="10" name="矩形 9"/>
          <p:cNvSpPr/>
          <p:nvPr/>
        </p:nvSpPr>
        <p:spPr>
          <a:xfrm>
            <a:off x="2625647" y="3101056"/>
            <a:ext cx="1773177" cy="399005"/>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anchor="ctr"/>
          <a:lstStyle/>
          <a:p>
            <a:pPr algn="ctr" defTabSz="685800" fontAlgn="base">
              <a:spcBef>
                <a:spcPct val="0"/>
              </a:spcBef>
              <a:spcAft>
                <a:spcPct val="0"/>
              </a:spcAft>
              <a:buFont typeface="Arial" panose="020B0604020202020204" pitchFamily="34" charset="0"/>
            </a:pPr>
            <a:r>
              <a:rPr lang="zh-CN" altLang="en-US" sz="1600">
                <a:solidFill>
                  <a:schemeClr val="bg1"/>
                </a:solidFill>
                <a:cs typeface="+mn-ea"/>
                <a:sym typeface="+mn-lt"/>
              </a:rPr>
              <a:t>拔掉保险销</a:t>
            </a:r>
            <a:endParaRPr lang="zh-CN" altLang="en-US" sz="1600">
              <a:solidFill>
                <a:schemeClr val="bg1"/>
              </a:solidFill>
              <a:cs typeface="+mn-ea"/>
              <a:sym typeface="+mn-lt"/>
            </a:endParaRPr>
          </a:p>
        </p:txBody>
      </p:sp>
      <p:sp>
        <p:nvSpPr>
          <p:cNvPr id="11" name="矩形 10"/>
          <p:cNvSpPr/>
          <p:nvPr/>
        </p:nvSpPr>
        <p:spPr>
          <a:xfrm>
            <a:off x="4498388" y="3101056"/>
            <a:ext cx="1773177" cy="399005"/>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anchor="ctr"/>
          <a:lstStyle/>
          <a:p>
            <a:pPr algn="ctr" defTabSz="685800" fontAlgn="base">
              <a:spcBef>
                <a:spcPct val="0"/>
              </a:spcBef>
              <a:spcAft>
                <a:spcPct val="0"/>
              </a:spcAft>
              <a:buFont typeface="Arial" panose="020B0604020202020204" pitchFamily="34" charset="0"/>
            </a:pPr>
            <a:r>
              <a:rPr lang="zh-CN" altLang="en-US" sz="1600">
                <a:solidFill>
                  <a:schemeClr val="bg1"/>
                </a:solidFill>
                <a:cs typeface="+mn-ea"/>
                <a:sym typeface="+mn-lt"/>
              </a:rPr>
              <a:t>左手握着喷管</a:t>
            </a:r>
            <a:endParaRPr lang="zh-CN" altLang="en-US" sz="1600">
              <a:solidFill>
                <a:schemeClr val="bg1"/>
              </a:solidFill>
              <a:cs typeface="+mn-ea"/>
              <a:sym typeface="+mn-lt"/>
            </a:endParaRPr>
          </a:p>
        </p:txBody>
      </p:sp>
      <p:sp>
        <p:nvSpPr>
          <p:cNvPr id="12" name="矩形 11"/>
          <p:cNvSpPr/>
          <p:nvPr/>
        </p:nvSpPr>
        <p:spPr>
          <a:xfrm>
            <a:off x="6371129" y="3101056"/>
            <a:ext cx="1773177" cy="399005"/>
          </a:xfrm>
          <a:prstGeom prst="rect">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68570" tIns="34285" rIns="68570" bIns="34285" anchor="ctr"/>
          <a:lstStyle/>
          <a:p>
            <a:pPr algn="ctr" defTabSz="685800" fontAlgn="base">
              <a:spcBef>
                <a:spcPct val="0"/>
              </a:spcBef>
              <a:spcAft>
                <a:spcPct val="0"/>
              </a:spcAft>
              <a:buFont typeface="Arial" panose="020B0604020202020204" pitchFamily="34" charset="0"/>
            </a:pPr>
            <a:r>
              <a:rPr lang="zh-CN" altLang="en-US" sz="1600">
                <a:solidFill>
                  <a:schemeClr val="bg1"/>
                </a:solidFill>
                <a:cs typeface="+mn-ea"/>
                <a:sym typeface="+mn-lt"/>
              </a:rPr>
              <a:t>右手提着压把</a:t>
            </a:r>
            <a:endParaRPr lang="zh-CN" altLang="en-US" sz="1600">
              <a:solidFill>
                <a:schemeClr val="bg1"/>
              </a:solidFill>
              <a:cs typeface="+mn-ea"/>
              <a:sym typeface="+mn-lt"/>
            </a:endParaRPr>
          </a:p>
        </p:txBody>
      </p:sp>
      <p:sp>
        <p:nvSpPr>
          <p:cNvPr id="13" name="矩形 12"/>
          <p:cNvSpPr/>
          <p:nvPr/>
        </p:nvSpPr>
        <p:spPr>
          <a:xfrm>
            <a:off x="676706" y="1753215"/>
            <a:ext cx="7543800" cy="666135"/>
          </a:xfrm>
          <a:prstGeom prst="rect">
            <a:avLst/>
          </a:prstGeom>
        </p:spPr>
        <p:txBody>
          <a:bodyPr wrap="square" lIns="79178" tIns="39588" rIns="79178" bIns="39588">
            <a:spAutoFit/>
          </a:bodyPr>
          <a:lstStyle/>
          <a:p>
            <a:pPr>
              <a:lnSpc>
                <a:spcPct val="150000"/>
              </a:lnSpc>
              <a:defRPr/>
            </a:pPr>
            <a:r>
              <a:rPr lang="zh-CN" altLang="en-US" sz="1350" smtClean="0">
                <a:solidFill>
                  <a:srgbClr val="E7E6E6">
                    <a:lumMod val="10000"/>
                  </a:srgbClr>
                </a:solidFill>
                <a:cs typeface="+mn-ea"/>
                <a:sym typeface="+mn-lt"/>
              </a:rPr>
              <a:t>用</a:t>
            </a:r>
            <a:r>
              <a:rPr lang="zh-CN" altLang="en-US" sz="1350">
                <a:solidFill>
                  <a:srgbClr val="E7E6E6">
                    <a:lumMod val="10000"/>
                  </a:srgbClr>
                </a:solidFill>
                <a:cs typeface="+mn-ea"/>
                <a:sym typeface="+mn-lt"/>
              </a:rPr>
              <a:t>消防扳手拧开消防栓左侧或右侧的接口，将水带一端接在接口上，另一端结上水枪。用消防钥匙逆时针缓慢拧开位于消防栓顶部的阀门，即可出水。水压和水量的大小由开启阀门的大小控制</a:t>
            </a:r>
            <a:r>
              <a:rPr lang="zh-CN" altLang="en-US" sz="1350" smtClean="0">
                <a:solidFill>
                  <a:srgbClr val="E7E6E6">
                    <a:lumMod val="10000"/>
                  </a:srgbClr>
                </a:solidFill>
                <a:cs typeface="+mn-ea"/>
                <a:sym typeface="+mn-lt"/>
              </a:rPr>
              <a:t>。</a:t>
            </a:r>
            <a:endParaRPr lang="zh-CN" altLang="en-US" sz="1350">
              <a:solidFill>
                <a:srgbClr val="E7E6E6">
                  <a:lumMod val="10000"/>
                </a:srgbClr>
              </a:solidFill>
              <a:cs typeface="+mn-ea"/>
              <a:sym typeface="+mn-lt"/>
            </a:endParaRPr>
          </a:p>
        </p:txBody>
      </p:sp>
      <p:sp>
        <p:nvSpPr>
          <p:cNvPr id="14" name="文本框 3"/>
          <p:cNvSpPr>
            <a:spLocks noChangeArrowheads="1"/>
          </p:cNvSpPr>
          <p:nvPr/>
        </p:nvSpPr>
        <p:spPr bwMode="auto">
          <a:xfrm>
            <a:off x="768135" y="1276350"/>
            <a:ext cx="2727971" cy="395148"/>
          </a:xfrm>
          <a:prstGeom prst="rect">
            <a:avLst/>
          </a:prstGeom>
          <a:solidFill>
            <a:schemeClr val="accent1"/>
          </a:solidFill>
          <a:ln>
            <a:noFill/>
          </a:ln>
        </p:spPr>
        <p:txBody>
          <a:bodyPr wrap="square" lIns="25567" tIns="12783" rIns="25567" bIns="12783">
            <a:spAutoFit/>
          </a:bodyPr>
          <a:lstStyle/>
          <a:p>
            <a:pPr lvl="0" algn="ctr">
              <a:defRPr/>
            </a:pPr>
            <a:r>
              <a:rPr lang="zh-CN" altLang="en-US" sz="2400" b="1" smtClean="0">
                <a:solidFill>
                  <a:prstClr val="white"/>
                </a:solidFill>
                <a:cs typeface="+mn-ea"/>
                <a:sym typeface="+mn-lt"/>
              </a:rPr>
              <a:t>消防器械使用方法</a:t>
            </a:r>
            <a:endParaRPr lang="zh-CN" altLang="en-US" sz="2400" b="1">
              <a:solidFill>
                <a:prstClr val="white"/>
              </a:solidFill>
              <a:cs typeface="+mn-ea"/>
              <a:sym typeface="+mn-lt"/>
            </a:endParaRPr>
          </a:p>
        </p:txBody>
      </p:sp>
      <p:sp>
        <p:nvSpPr>
          <p:cNvPr id="15" name="矩形 14"/>
          <p:cNvSpPr/>
          <p:nvPr/>
        </p:nvSpPr>
        <p:spPr>
          <a:xfrm>
            <a:off x="3648506" y="1324215"/>
            <a:ext cx="4419600" cy="356948"/>
          </a:xfrm>
          <a:prstGeom prst="rect">
            <a:avLst/>
          </a:prstGeom>
          <a:ln>
            <a:solidFill>
              <a:schemeClr val="accent1"/>
            </a:solidFill>
          </a:ln>
        </p:spPr>
        <p:txBody>
          <a:bodyPr wrap="square" lIns="79178" tIns="39588" rIns="79178" bIns="39588">
            <a:spAutoFit/>
          </a:bodyPr>
          <a:lstStyle/>
          <a:p>
            <a:pPr>
              <a:defRPr/>
            </a:pPr>
            <a:r>
              <a:rPr lang="zh-CN" altLang="en-US">
                <a:solidFill>
                  <a:schemeClr val="accent1"/>
                </a:solidFill>
                <a:cs typeface="+mn-ea"/>
                <a:sym typeface="+mn-lt"/>
              </a:rPr>
              <a:t>用消防扳手拧开消防栓左侧或右侧的接口</a:t>
            </a:r>
            <a:endParaRPr lang="zh-CN" altLang="en-US">
              <a:solidFill>
                <a:schemeClr val="accent1"/>
              </a:solidFill>
              <a:cs typeface="+mn-ea"/>
              <a:sym typeface="+mn-lt"/>
            </a:endParaRPr>
          </a:p>
        </p:txBody>
      </p:sp>
      <p:sp>
        <p:nvSpPr>
          <p:cNvPr id="16" name="文本框 15"/>
          <p:cNvSpPr txBox="1"/>
          <p:nvPr/>
        </p:nvSpPr>
        <p:spPr>
          <a:xfrm>
            <a:off x="676706" y="2567656"/>
            <a:ext cx="4739524" cy="369332"/>
          </a:xfrm>
          <a:prstGeom prst="rect">
            <a:avLst/>
          </a:prstGeom>
          <a:noFill/>
        </p:spPr>
        <p:txBody>
          <a:bodyPr wrap="square" rtlCol="0">
            <a:spAutoFit/>
          </a:bodyPr>
          <a:lstStyle/>
          <a:p>
            <a:r>
              <a:rPr lang="zh-CN" altLang="en-US" b="1">
                <a:solidFill>
                  <a:schemeClr val="accent1"/>
                </a:solidFill>
                <a:latin typeface="微软雅黑" panose="020B0503020204020204" pitchFamily="34" charset="-122"/>
                <a:ea typeface="微软雅黑" panose="020B0503020204020204" pitchFamily="34" charset="-122"/>
              </a:rPr>
              <a:t>使用前要将瓶体颠倒几次，使筒内干粉松动</a:t>
            </a:r>
            <a:endParaRPr lang="zh-CN" altLang="en-US" b="1">
              <a:solidFill>
                <a:schemeClr val="accent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676706" y="3634456"/>
            <a:ext cx="7705294" cy="613694"/>
          </a:xfrm>
          <a:prstGeom prst="rect">
            <a:avLst/>
          </a:prstGeom>
          <a:noFill/>
        </p:spPr>
        <p:txBody>
          <a:bodyPr wrap="square" rtlCol="0">
            <a:spAutoFit/>
          </a:bodyPr>
          <a:lstStyle/>
          <a:p>
            <a:pPr>
              <a:lnSpc>
                <a:spcPct val="150000"/>
              </a:lnSpc>
            </a:pP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rPr>
              <a:t>注意</a:t>
            </a:r>
            <a:r>
              <a:rPr lang="zh-CN" altLang="en-US" sz="1200" smtClean="0">
                <a:solidFill>
                  <a:schemeClr val="tx1">
                    <a:lumMod val="85000"/>
                    <a:lumOff val="15000"/>
                  </a:schemeClr>
                </a:solidFill>
                <a:latin typeface="微软雅黑" panose="020B0503020204020204" pitchFamily="34" charset="-122"/>
                <a:ea typeface="微软雅黑" panose="020B0503020204020204" pitchFamily="34" charset="-122"/>
              </a:rPr>
              <a:t>：在</a:t>
            </a: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rPr>
              <a:t>距离火焰两米的地方，右手用力压下压把，左手拿着喷管左右摆动，喷射干粉覆盖整个燃烧区</a:t>
            </a:r>
            <a:r>
              <a:rPr lang="zh-CN" altLang="en-US" sz="1200" smtClean="0">
                <a:solidFill>
                  <a:schemeClr val="tx1">
                    <a:lumMod val="85000"/>
                    <a:lumOff val="15000"/>
                  </a:schemeClr>
                </a:solidFill>
                <a:latin typeface="微软雅黑" panose="020B0503020204020204" pitchFamily="34" charset="-122"/>
                <a:ea typeface="微软雅黑" panose="020B0503020204020204" pitchFamily="34" charset="-122"/>
              </a:rPr>
              <a:t>。适宜</a:t>
            </a: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rPr>
              <a:t>扑救石油产品、油漆、有机溶剂、液体、气体、电气火灾。但是不能扑救轻金属燃烧的火灾。</a:t>
            </a: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4" grpId="0" animBg="1"/>
      <p:bldP spid="15" grpId="0" animBg="1"/>
      <p:bldP spid="16"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
          <p:cNvPicPr>
            <a:picLocks noChangeAspect="1"/>
          </p:cNvPicPr>
          <p:nvPr/>
        </p:nvPicPr>
        <p:blipFill>
          <a:blip r:embed="rId1"/>
          <a:stretch>
            <a:fillRect/>
          </a:stretch>
        </p:blipFill>
        <p:spPr>
          <a:xfrm>
            <a:off x="2540" y="0"/>
            <a:ext cx="9138285" cy="5143500"/>
          </a:xfrm>
          <a:prstGeom prst="rect">
            <a:avLst/>
          </a:prstGeom>
        </p:spPr>
      </p:pic>
      <p:sp>
        <p:nvSpPr>
          <p:cNvPr id="29" name="文本框 28"/>
          <p:cNvSpPr txBox="1"/>
          <p:nvPr/>
        </p:nvSpPr>
        <p:spPr>
          <a:xfrm>
            <a:off x="752906" y="4017638"/>
            <a:ext cx="7705294" cy="369332"/>
          </a:xfrm>
          <a:prstGeom prst="rect">
            <a:avLst/>
          </a:prstGeom>
          <a:noFill/>
        </p:spPr>
        <p:txBody>
          <a:bodyPr wrap="square" rtlCol="0">
            <a:spAutoFit/>
          </a:bodyPr>
          <a:lstStyle/>
          <a:p>
            <a:r>
              <a:rPr lang="zh-CN" altLang="en-US" b="1">
                <a:solidFill>
                  <a:schemeClr val="accent1"/>
                </a:solidFill>
                <a:latin typeface="微软雅黑" panose="020B0503020204020204" pitchFamily="34" charset="-122"/>
                <a:ea typeface="微软雅黑" panose="020B0503020204020204" pitchFamily="34" charset="-122"/>
              </a:rPr>
              <a:t>注意</a:t>
            </a:r>
            <a:r>
              <a:rPr lang="zh-CN" altLang="en-US" b="1" smtClean="0">
                <a:solidFill>
                  <a:schemeClr val="accent1"/>
                </a:solidFill>
                <a:latin typeface="微软雅黑" panose="020B0503020204020204" pitchFamily="34" charset="-122"/>
                <a:ea typeface="微软雅黑" panose="020B0503020204020204" pitchFamily="34" charset="-122"/>
              </a:rPr>
              <a:t>：</a:t>
            </a:r>
            <a:r>
              <a:rPr lang="zh-CN" altLang="en-US" sz="1350" smtClean="0">
                <a:solidFill>
                  <a:schemeClr val="tx1">
                    <a:lumMod val="95000"/>
                    <a:lumOff val="5000"/>
                  </a:schemeClr>
                </a:solidFill>
                <a:latin typeface="微软雅黑" panose="020B0503020204020204" pitchFamily="34" charset="-122"/>
                <a:ea typeface="微软雅黑" panose="020B0503020204020204" pitchFamily="34" charset="-122"/>
              </a:rPr>
              <a:t>推车</a:t>
            </a:r>
            <a:r>
              <a:rPr lang="zh-CN" altLang="en-US" sz="1350">
                <a:solidFill>
                  <a:schemeClr val="tx1">
                    <a:lumMod val="95000"/>
                    <a:lumOff val="5000"/>
                  </a:schemeClr>
                </a:solidFill>
                <a:latin typeface="微软雅黑" panose="020B0503020204020204" pitchFamily="34" charset="-122"/>
                <a:ea typeface="微软雅黑" panose="020B0503020204020204" pitchFamily="34" charset="-122"/>
              </a:rPr>
              <a:t>式灭火器适用于扑救油类易燃液体，气体和电器设备的初起火灾。</a:t>
            </a:r>
            <a:endParaRPr lang="zh-CN" altLang="en-US" sz="135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6" name="TextBox 14"/>
          <p:cNvSpPr txBox="1"/>
          <p:nvPr/>
        </p:nvSpPr>
        <p:spPr>
          <a:xfrm>
            <a:off x="824896" y="1181040"/>
            <a:ext cx="42805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6400">
                <a:gradFill flip="none" rotWithShape="1">
                  <a:gsLst>
                    <a:gs pos="0">
                      <a:srgbClr val="C00000"/>
                    </a:gs>
                    <a:gs pos="6000">
                      <a:srgbClr val="131D7E"/>
                    </a:gs>
                    <a:gs pos="31000">
                      <a:srgbClr val="151C83"/>
                    </a:gs>
                    <a:gs pos="47000">
                      <a:srgbClr val="C00000"/>
                    </a:gs>
                    <a:gs pos="100000">
                      <a:srgbClr val="C00000"/>
                    </a:gs>
                  </a:gsLst>
                  <a:lin ang="0" scaled="1"/>
                </a:gradFill>
                <a:latin typeface="方正粗谭黑简体" panose="02000000000000000000" pitchFamily="2" charset="-122"/>
                <a:ea typeface="方正粗谭黑简体" panose="02000000000000000000" pitchFamily="2" charset="-122"/>
              </a:defRPr>
            </a:lvl1pPr>
            <a:lvl2pPr marL="742950" indent="-285750">
              <a:defRPr>
                <a:latin typeface="Calibri" panose="020F0502020204030204"/>
                <a:ea typeface="宋体" panose="02010600030101010101" pitchFamily="2" charset="-122"/>
              </a:defRPr>
            </a:lvl2pPr>
            <a:lvl3pPr marL="1143000" indent="-228600">
              <a:defRPr>
                <a:latin typeface="Calibri" panose="020F0502020204030204"/>
                <a:ea typeface="宋体" panose="02010600030101010101" pitchFamily="2" charset="-122"/>
              </a:defRPr>
            </a:lvl3pPr>
            <a:lvl4pPr marL="1600200" indent="-228600">
              <a:defRPr>
                <a:latin typeface="Calibri" panose="020F0502020204030204"/>
                <a:ea typeface="宋体" panose="02010600030101010101" pitchFamily="2" charset="-122"/>
              </a:defRPr>
            </a:lvl4pPr>
            <a:lvl5pPr marL="2057400" indent="-228600">
              <a:defRPr>
                <a:latin typeface="Calibri" panose="020F0502020204030204"/>
                <a:ea typeface="宋体" panose="02010600030101010101" pitchFamily="2" charset="-122"/>
              </a:defRPr>
            </a:lvl5pPr>
            <a:lvl6pPr marL="2514600" indent="-228600" fontAlgn="base">
              <a:spcBef>
                <a:spcPct val="0"/>
              </a:spcBef>
              <a:spcAft>
                <a:spcPct val="0"/>
              </a:spcAft>
              <a:defRPr>
                <a:latin typeface="Calibri" panose="020F0502020204030204"/>
                <a:ea typeface="宋体" panose="02010600030101010101" pitchFamily="2" charset="-122"/>
              </a:defRPr>
            </a:lvl6pPr>
            <a:lvl7pPr marL="2971800" indent="-228600" fontAlgn="base">
              <a:spcBef>
                <a:spcPct val="0"/>
              </a:spcBef>
              <a:spcAft>
                <a:spcPct val="0"/>
              </a:spcAft>
              <a:defRPr>
                <a:latin typeface="Calibri" panose="020F0502020204030204"/>
                <a:ea typeface="宋体" panose="02010600030101010101" pitchFamily="2" charset="-122"/>
              </a:defRPr>
            </a:lvl7pPr>
            <a:lvl8pPr marL="3429000" indent="-228600" fontAlgn="base">
              <a:spcBef>
                <a:spcPct val="0"/>
              </a:spcBef>
              <a:spcAft>
                <a:spcPct val="0"/>
              </a:spcAft>
              <a:defRPr>
                <a:latin typeface="Calibri" panose="020F0502020204030204"/>
                <a:ea typeface="宋体" panose="02010600030101010101" pitchFamily="2" charset="-122"/>
              </a:defRPr>
            </a:lvl8pPr>
            <a:lvl9pPr marL="3886200" indent="-228600" fontAlgn="base">
              <a:spcBef>
                <a:spcPct val="0"/>
              </a:spcBef>
              <a:spcAft>
                <a:spcPct val="0"/>
              </a:spcAft>
              <a:defRPr>
                <a:latin typeface="Calibri" panose="020F0502020204030204"/>
                <a:ea typeface="宋体" panose="02010600030101010101" pitchFamily="2" charset="-122"/>
              </a:defRPr>
            </a:lvl9pPr>
          </a:lstStyle>
          <a:p>
            <a:pPr algn="l">
              <a:defRPr/>
            </a:pPr>
            <a:r>
              <a:rPr lang="zh-CN" altLang="en-US" sz="2000" b="1" kern="0">
                <a:solidFill>
                  <a:schemeClr val="accent1"/>
                </a:solidFill>
                <a:latin typeface="微软雅黑" panose="020B0503020204020204" pitchFamily="34" charset="-122"/>
                <a:ea typeface="微软雅黑" panose="020B0503020204020204" pitchFamily="34" charset="-122"/>
              </a:rPr>
              <a:t>推车式干粉式灭火器使用办法</a:t>
            </a:r>
            <a:endParaRPr lang="zh-CN" altLang="en-US" sz="2000" b="1" kern="0">
              <a:solidFill>
                <a:schemeClr val="accent1"/>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916617" y="1765361"/>
            <a:ext cx="1688721" cy="2070887"/>
            <a:chOff x="875835" y="2126218"/>
            <a:chExt cx="1839748" cy="2070887"/>
          </a:xfrm>
        </p:grpSpPr>
        <p:sp>
          <p:nvSpPr>
            <p:cNvPr id="18" name="TextBox 29"/>
            <p:cNvSpPr txBox="1"/>
            <p:nvPr/>
          </p:nvSpPr>
          <p:spPr>
            <a:xfrm>
              <a:off x="1104915" y="2614227"/>
              <a:ext cx="1327148" cy="1416991"/>
            </a:xfrm>
            <a:prstGeom prst="rect">
              <a:avLst/>
            </a:prstGeom>
            <a:noFill/>
          </p:spPr>
          <p:txBody>
            <a:bodyPr wrap="square" lIns="0" tIns="0" rIns="0" bIns="0" rtlCol="0">
              <a:spAutoFit/>
            </a:bodyPr>
            <a:lstStyle/>
            <a:p>
              <a:pPr algn="ctr">
                <a:lnSpc>
                  <a:spcPct val="130000"/>
                </a:lnSpc>
                <a:spcBef>
                  <a:spcPts val="750"/>
                </a:spcBef>
                <a:defRPr/>
              </a:pPr>
              <a:r>
                <a:rPr lang="zh-CN" altLang="en-US" sz="1200">
                  <a:solidFill>
                    <a:schemeClr val="tx2"/>
                  </a:solidFill>
                  <a:latin typeface="微软雅黑" panose="020B0503020204020204" pitchFamily="34" charset="-122"/>
                  <a:ea typeface="微软雅黑" panose="020B0503020204020204" pitchFamily="34" charset="-122"/>
                </a:rPr>
                <a:t>把干粉灭火器拉或推到</a:t>
              </a:r>
              <a:r>
                <a:rPr lang="zh-CN" altLang="en-US" sz="1200" smtClean="0">
                  <a:solidFill>
                    <a:schemeClr val="tx2"/>
                  </a:solidFill>
                  <a:latin typeface="微软雅黑" panose="020B0503020204020204" pitchFamily="34" charset="-122"/>
                  <a:ea typeface="微软雅黑" panose="020B0503020204020204" pitchFamily="34" charset="-122"/>
                </a:rPr>
                <a:t>现场</a:t>
              </a:r>
              <a:r>
                <a:rPr lang="en-US" altLang="zh-CN" sz="1200" smtClean="0">
                  <a:solidFill>
                    <a:schemeClr val="tx2"/>
                  </a:solidFill>
                  <a:latin typeface="微软雅黑" panose="020B0503020204020204" pitchFamily="34" charset="-122"/>
                  <a:ea typeface="微软雅黑" panose="020B0503020204020204" pitchFamily="34" charset="-122"/>
                </a:rPr>
                <a:t>,</a:t>
              </a:r>
              <a:r>
                <a:rPr lang="zh-CN" altLang="en-US" sz="1200">
                  <a:solidFill>
                    <a:schemeClr val="tx2"/>
                  </a:solidFill>
                  <a:latin typeface="微软雅黑" panose="020B0503020204020204" pitchFamily="34" charset="-122"/>
                  <a:ea typeface="微软雅黑" panose="020B0503020204020204" pitchFamily="34" charset="-122"/>
                </a:rPr>
                <a:t>右手抓喷粉枪，左手顺势展开喷粉胶管至平直，不能弯折或打圈</a:t>
              </a:r>
              <a:r>
                <a:rPr lang="zh-CN" altLang="en-US" sz="1200" smtClean="0">
                  <a:solidFill>
                    <a:schemeClr val="tx2"/>
                  </a:solidFill>
                  <a:latin typeface="微软雅黑" panose="020B0503020204020204" pitchFamily="34" charset="-122"/>
                  <a:ea typeface="微软雅黑" panose="020B0503020204020204" pitchFamily="34" charset="-122"/>
                </a:rPr>
                <a:t>。</a:t>
              </a:r>
              <a:endParaRPr lang="zh-CN" altLang="en-US" sz="1200">
                <a:solidFill>
                  <a:schemeClr val="tx2"/>
                </a:solidFill>
                <a:latin typeface="微软雅黑" panose="020B0503020204020204" pitchFamily="34" charset="-122"/>
                <a:ea typeface="微软雅黑" panose="020B0503020204020204" pitchFamily="34" charset="-122"/>
              </a:endParaRPr>
            </a:p>
          </p:txBody>
        </p:sp>
        <p:sp>
          <p:nvSpPr>
            <p:cNvPr id="31" name="矩形 30"/>
            <p:cNvSpPr/>
            <p:nvPr/>
          </p:nvSpPr>
          <p:spPr>
            <a:xfrm>
              <a:off x="875835" y="2266950"/>
              <a:ext cx="1839748" cy="193015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20"/>
            <p:cNvSpPr txBox="1"/>
            <p:nvPr/>
          </p:nvSpPr>
          <p:spPr>
            <a:xfrm>
              <a:off x="1532892" y="2126218"/>
              <a:ext cx="526900" cy="369332"/>
            </a:xfrm>
            <a:prstGeom prst="rect">
              <a:avLst/>
            </a:prstGeom>
            <a:solidFill>
              <a:schemeClr val="accent1"/>
            </a:solidFill>
          </p:spPr>
          <p:txBody>
            <a:bodyPr wrap="square" lIns="0" tIns="0" rIns="0" bIns="0" rtlCol="0">
              <a:spAutoFit/>
            </a:bodyPr>
            <a:lstStyle/>
            <a:p>
              <a:pPr algn="ctr"/>
              <a:r>
                <a:rPr lang="en-US" altLang="zh-CN" sz="2400">
                  <a:solidFill>
                    <a:schemeClr val="bg1"/>
                  </a:solidFill>
                  <a:latin typeface="Agency FB" panose="020B0503020202020204" pitchFamily="34" charset="0"/>
                  <a:ea typeface="微软雅黑" panose="020B0503020204020204" pitchFamily="34" charset="-122"/>
                </a:rPr>
                <a:t>01</a:t>
              </a:r>
              <a:endParaRPr lang="zh-CN" altLang="en-US" sz="2400">
                <a:solidFill>
                  <a:schemeClr val="bg1"/>
                </a:solidFill>
                <a:latin typeface="Agency FB" panose="020B0503020202020204" pitchFamily="34" charset="0"/>
                <a:ea typeface="微软雅黑" panose="020B0503020204020204" pitchFamily="34" charset="-122"/>
              </a:endParaRPr>
            </a:p>
          </p:txBody>
        </p:sp>
      </p:grpSp>
      <p:grpSp>
        <p:nvGrpSpPr>
          <p:cNvPr id="59" name="组合 58"/>
          <p:cNvGrpSpPr/>
          <p:nvPr/>
        </p:nvGrpSpPr>
        <p:grpSpPr>
          <a:xfrm>
            <a:off x="3492879" y="1733550"/>
            <a:ext cx="1688721" cy="2070887"/>
            <a:chOff x="875835" y="2126218"/>
            <a:chExt cx="1839748" cy="2070887"/>
          </a:xfrm>
        </p:grpSpPr>
        <p:sp>
          <p:nvSpPr>
            <p:cNvPr id="60" name="TextBox 29"/>
            <p:cNvSpPr txBox="1"/>
            <p:nvPr/>
          </p:nvSpPr>
          <p:spPr>
            <a:xfrm>
              <a:off x="1104915" y="2614227"/>
              <a:ext cx="1327148" cy="1176925"/>
            </a:xfrm>
            <a:prstGeom prst="rect">
              <a:avLst/>
            </a:prstGeom>
            <a:noFill/>
          </p:spPr>
          <p:txBody>
            <a:bodyPr wrap="square" lIns="0" tIns="0" rIns="0" bIns="0" rtlCol="0">
              <a:spAutoFit/>
            </a:bodyPr>
            <a:lstStyle/>
            <a:p>
              <a:pPr algn="ctr">
                <a:lnSpc>
                  <a:spcPct val="130000"/>
                </a:lnSpc>
                <a:spcBef>
                  <a:spcPts val="750"/>
                </a:spcBef>
                <a:defRPr/>
              </a:pPr>
              <a:r>
                <a:rPr lang="zh-CN" altLang="en-US" sz="1200">
                  <a:solidFill>
                    <a:schemeClr val="tx2"/>
                  </a:solidFill>
                  <a:latin typeface="微软雅黑" panose="020B0503020204020204" pitchFamily="34" charset="-122"/>
                  <a:ea typeface="微软雅黑" panose="020B0503020204020204" pitchFamily="34" charset="-122"/>
                </a:rPr>
                <a:t>除掉铅封，拔掉保险销，用手掌使劲按下供气</a:t>
              </a:r>
              <a:r>
                <a:rPr lang="zh-CN" altLang="en-US" sz="1200" smtClean="0">
                  <a:solidFill>
                    <a:schemeClr val="tx2"/>
                  </a:solidFill>
                  <a:latin typeface="微软雅黑" panose="020B0503020204020204" pitchFamily="34" charset="-122"/>
                  <a:ea typeface="微软雅黑" panose="020B0503020204020204" pitchFamily="34" charset="-122"/>
                </a:rPr>
                <a:t>阀门</a:t>
              </a:r>
              <a:r>
                <a:rPr lang="en-US" altLang="zh-CN" sz="1200" smtClean="0">
                  <a:solidFill>
                    <a:schemeClr val="tx2"/>
                  </a:solidFill>
                  <a:latin typeface="微软雅黑" panose="020B0503020204020204" pitchFamily="34" charset="-122"/>
                  <a:ea typeface="微软雅黑" panose="020B0503020204020204" pitchFamily="34" charset="-122"/>
                </a:rPr>
                <a:t>,</a:t>
              </a:r>
              <a:r>
                <a:rPr lang="zh-CN" altLang="en-US" sz="1200">
                  <a:solidFill>
                    <a:schemeClr val="tx2"/>
                  </a:solidFill>
                  <a:latin typeface="微软雅黑" panose="020B0503020204020204" pitchFamily="34" charset="-122"/>
                  <a:ea typeface="微软雅黑" panose="020B0503020204020204" pitchFamily="34" charset="-122"/>
                </a:rPr>
                <a:t>左手把持喷粉枪管</a:t>
              </a:r>
              <a:r>
                <a:rPr lang="zh-CN" altLang="en-US" sz="1200" smtClean="0">
                  <a:solidFill>
                    <a:schemeClr val="tx2"/>
                  </a:solidFill>
                  <a:latin typeface="微软雅黑" panose="020B0503020204020204" pitchFamily="34" charset="-122"/>
                  <a:ea typeface="微软雅黑" panose="020B0503020204020204" pitchFamily="34" charset="-122"/>
                </a:rPr>
                <a:t>托</a:t>
              </a:r>
              <a:endParaRPr lang="zh-CN" altLang="en-US" sz="1200">
                <a:solidFill>
                  <a:schemeClr val="tx2"/>
                </a:solidFill>
                <a:latin typeface="微软雅黑" panose="020B0503020204020204" pitchFamily="34" charset="-122"/>
                <a:ea typeface="微软雅黑" panose="020B0503020204020204" pitchFamily="34" charset="-122"/>
              </a:endParaRPr>
            </a:p>
          </p:txBody>
        </p:sp>
        <p:sp>
          <p:nvSpPr>
            <p:cNvPr id="61" name="矩形 60"/>
            <p:cNvSpPr/>
            <p:nvPr/>
          </p:nvSpPr>
          <p:spPr>
            <a:xfrm>
              <a:off x="875835" y="2266950"/>
              <a:ext cx="1839748" cy="193015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TextBox 20"/>
            <p:cNvSpPr txBox="1"/>
            <p:nvPr/>
          </p:nvSpPr>
          <p:spPr>
            <a:xfrm>
              <a:off x="1532892" y="2126218"/>
              <a:ext cx="526900" cy="369332"/>
            </a:xfrm>
            <a:prstGeom prst="rect">
              <a:avLst/>
            </a:prstGeom>
            <a:solidFill>
              <a:schemeClr val="accent1"/>
            </a:solidFill>
          </p:spPr>
          <p:txBody>
            <a:bodyPr wrap="square" lIns="0" tIns="0" rIns="0" bIns="0" rtlCol="0">
              <a:spAutoFit/>
            </a:bodyPr>
            <a:lstStyle/>
            <a:p>
              <a:pPr algn="ctr"/>
              <a:r>
                <a:rPr lang="en-US" altLang="zh-CN" sz="2400" smtClean="0">
                  <a:solidFill>
                    <a:schemeClr val="bg1"/>
                  </a:solidFill>
                  <a:latin typeface="Agency FB" panose="020B0503020202020204" pitchFamily="34" charset="0"/>
                  <a:ea typeface="微软雅黑" panose="020B0503020204020204" pitchFamily="34" charset="-122"/>
                </a:rPr>
                <a:t>02</a:t>
              </a:r>
              <a:endParaRPr lang="zh-CN" altLang="en-US" sz="2400">
                <a:solidFill>
                  <a:schemeClr val="bg1"/>
                </a:solidFill>
                <a:latin typeface="Agency FB" panose="020B0503020202020204" pitchFamily="34" charset="0"/>
                <a:ea typeface="微软雅黑" panose="020B0503020204020204" pitchFamily="34" charset="-122"/>
              </a:endParaRPr>
            </a:p>
          </p:txBody>
        </p:sp>
      </p:grpSp>
      <p:grpSp>
        <p:nvGrpSpPr>
          <p:cNvPr id="63" name="组合 62"/>
          <p:cNvGrpSpPr/>
          <p:nvPr/>
        </p:nvGrpSpPr>
        <p:grpSpPr>
          <a:xfrm>
            <a:off x="6083679" y="1733550"/>
            <a:ext cx="1688721" cy="2070887"/>
            <a:chOff x="875835" y="2126218"/>
            <a:chExt cx="1839748" cy="2070887"/>
          </a:xfrm>
        </p:grpSpPr>
        <p:sp>
          <p:nvSpPr>
            <p:cNvPr id="64" name="TextBox 29"/>
            <p:cNvSpPr txBox="1"/>
            <p:nvPr/>
          </p:nvSpPr>
          <p:spPr>
            <a:xfrm>
              <a:off x="1104915" y="2614227"/>
              <a:ext cx="1447053" cy="1416991"/>
            </a:xfrm>
            <a:prstGeom prst="rect">
              <a:avLst/>
            </a:prstGeom>
            <a:noFill/>
          </p:spPr>
          <p:txBody>
            <a:bodyPr wrap="square" lIns="0" tIns="0" rIns="0" bIns="0" rtlCol="0">
              <a:spAutoFit/>
            </a:bodyPr>
            <a:lstStyle/>
            <a:p>
              <a:pPr algn="ctr">
                <a:lnSpc>
                  <a:spcPct val="130000"/>
                </a:lnSpc>
                <a:spcBef>
                  <a:spcPts val="750"/>
                </a:spcBef>
                <a:defRPr/>
              </a:pPr>
              <a:r>
                <a:rPr lang="zh-CN" altLang="en-US" sz="1200" smtClean="0">
                  <a:solidFill>
                    <a:schemeClr val="tx2"/>
                  </a:solidFill>
                  <a:latin typeface="微软雅黑" panose="020B0503020204020204" pitchFamily="34" charset="-122"/>
                  <a:ea typeface="微软雅黑" panose="020B0503020204020204" pitchFamily="34" charset="-122"/>
                </a:rPr>
                <a:t>右手</a:t>
              </a:r>
              <a:r>
                <a:rPr lang="zh-CN" altLang="en-US" sz="1200">
                  <a:solidFill>
                    <a:schemeClr val="tx2"/>
                  </a:solidFill>
                  <a:latin typeface="微软雅黑" panose="020B0503020204020204" pitchFamily="34" charset="-122"/>
                  <a:ea typeface="微软雅黑" panose="020B0503020204020204" pitchFamily="34" charset="-122"/>
                </a:rPr>
                <a:t>把持枪把，用手指扳动喷粉开关，对准火焰喷射。不断靠前左右摆动喷粉枪，把干粉笼罩住</a:t>
              </a:r>
              <a:r>
                <a:rPr lang="zh-CN" altLang="en-US" sz="1200" smtClean="0">
                  <a:solidFill>
                    <a:schemeClr val="tx2"/>
                  </a:solidFill>
                  <a:latin typeface="微软雅黑" panose="020B0503020204020204" pitchFamily="34" charset="-122"/>
                  <a:ea typeface="微软雅黑" panose="020B0503020204020204" pitchFamily="34" charset="-122"/>
                </a:rPr>
                <a:t>燃烧区</a:t>
              </a:r>
              <a:endParaRPr lang="zh-CN" altLang="en-US" sz="1200">
                <a:solidFill>
                  <a:schemeClr val="tx2"/>
                </a:solidFill>
                <a:latin typeface="微软雅黑" panose="020B0503020204020204" pitchFamily="34" charset="-122"/>
                <a:ea typeface="微软雅黑" panose="020B0503020204020204" pitchFamily="34" charset="-122"/>
              </a:endParaRPr>
            </a:p>
          </p:txBody>
        </p:sp>
        <p:sp>
          <p:nvSpPr>
            <p:cNvPr id="65" name="矩形 64"/>
            <p:cNvSpPr/>
            <p:nvPr/>
          </p:nvSpPr>
          <p:spPr>
            <a:xfrm>
              <a:off x="875835" y="2266950"/>
              <a:ext cx="1839748" cy="193015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TextBox 20"/>
            <p:cNvSpPr txBox="1"/>
            <p:nvPr/>
          </p:nvSpPr>
          <p:spPr>
            <a:xfrm>
              <a:off x="1532892" y="2126218"/>
              <a:ext cx="526900" cy="369332"/>
            </a:xfrm>
            <a:prstGeom prst="rect">
              <a:avLst/>
            </a:prstGeom>
            <a:solidFill>
              <a:schemeClr val="accent1"/>
            </a:solidFill>
          </p:spPr>
          <p:txBody>
            <a:bodyPr wrap="square" lIns="0" tIns="0" rIns="0" bIns="0" rtlCol="0">
              <a:spAutoFit/>
            </a:bodyPr>
            <a:lstStyle/>
            <a:p>
              <a:pPr algn="ctr"/>
              <a:r>
                <a:rPr lang="en-US" altLang="zh-CN" sz="2400" smtClean="0">
                  <a:solidFill>
                    <a:schemeClr val="bg1"/>
                  </a:solidFill>
                  <a:latin typeface="Agency FB" panose="020B0503020202020204" pitchFamily="34" charset="0"/>
                  <a:ea typeface="微软雅黑" panose="020B0503020204020204" pitchFamily="34" charset="-122"/>
                </a:rPr>
                <a:t>03</a:t>
              </a:r>
              <a:endParaRPr lang="zh-CN" altLang="en-US" sz="2400">
                <a:solidFill>
                  <a:schemeClr val="bg1"/>
                </a:solidFill>
                <a:latin typeface="Agency FB" panose="020B0503020202020204" pitchFamily="34" charset="0"/>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fltVal val="0"/>
                                          </p:val>
                                        </p:tav>
                                        <p:tav tm="100000">
                                          <p:val>
                                            <p:strVal val="#ppt_h"/>
                                          </p:val>
                                        </p:tav>
                                      </p:tavLst>
                                    </p:anim>
                                    <p:animEffect transition="in" filter="fade">
                                      <p:cBhvr>
                                        <p:cTn id="20" dur="500"/>
                                        <p:tgtEl>
                                          <p:spTgt spid="59"/>
                                        </p:tgtEl>
                                      </p:cBhvr>
                                    </p:animEffect>
                                  </p:childTnLst>
                                </p:cTn>
                              </p:par>
                              <p:par>
                                <p:cTn id="21" presetID="53" presetClass="entr" presetSubtype="16"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p:cTn id="23" dur="500" fill="hold"/>
                                        <p:tgtEl>
                                          <p:spTgt spid="63"/>
                                        </p:tgtEl>
                                        <p:attrNameLst>
                                          <p:attrName>ppt_w</p:attrName>
                                        </p:attrNameLst>
                                      </p:cBhvr>
                                      <p:tavLst>
                                        <p:tav tm="0">
                                          <p:val>
                                            <p:fltVal val="0"/>
                                          </p:val>
                                        </p:tav>
                                        <p:tav tm="100000">
                                          <p:val>
                                            <p:strVal val="#ppt_w"/>
                                          </p:val>
                                        </p:tav>
                                      </p:tavLst>
                                    </p:anim>
                                    <p:anim calcmode="lin" valueType="num">
                                      <p:cBhvr>
                                        <p:cTn id="24" dur="500" fill="hold"/>
                                        <p:tgtEl>
                                          <p:spTgt spid="63"/>
                                        </p:tgtEl>
                                        <p:attrNameLst>
                                          <p:attrName>ppt_h</p:attrName>
                                        </p:attrNameLst>
                                      </p:cBhvr>
                                      <p:tavLst>
                                        <p:tav tm="0">
                                          <p:val>
                                            <p:fltVal val="0"/>
                                          </p:val>
                                        </p:tav>
                                        <p:tav tm="100000">
                                          <p:val>
                                            <p:strVal val="#ppt_h"/>
                                          </p:val>
                                        </p:tav>
                                      </p:tavLst>
                                    </p:anim>
                                    <p:animEffect transition="in" filter="fade">
                                      <p:cBhvr>
                                        <p:cTn id="25" dur="500"/>
                                        <p:tgtEl>
                                          <p:spTgt spid="6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
          <p:cNvPicPr>
            <a:picLocks noChangeAspect="1"/>
          </p:cNvPicPr>
          <p:nvPr/>
        </p:nvPicPr>
        <p:blipFill>
          <a:blip r:embed="rId1"/>
          <a:stretch>
            <a:fillRect/>
          </a:stretch>
        </p:blipFill>
        <p:spPr>
          <a:xfrm>
            <a:off x="2540" y="0"/>
            <a:ext cx="9138285" cy="5143500"/>
          </a:xfrm>
          <a:prstGeom prst="rect">
            <a:avLst/>
          </a:prstGeom>
        </p:spPr>
      </p:pic>
      <p:sp>
        <p:nvSpPr>
          <p:cNvPr id="19" name="文本框 18"/>
          <p:cNvSpPr txBox="1"/>
          <p:nvPr/>
        </p:nvSpPr>
        <p:spPr>
          <a:xfrm>
            <a:off x="609600" y="3574514"/>
            <a:ext cx="8202717" cy="902235"/>
          </a:xfrm>
          <a:prstGeom prst="rect">
            <a:avLst/>
          </a:prstGeom>
          <a:noFill/>
        </p:spPr>
        <p:txBody>
          <a:bodyPr wrap="square" rtlCol="0">
            <a:spAutoFit/>
          </a:bodyPr>
          <a:lstStyle/>
          <a:p>
            <a:pPr>
              <a:lnSpc>
                <a:spcPct val="120000"/>
              </a:lnSpc>
            </a:pPr>
            <a:r>
              <a:rPr lang="zh-CN" altLang="en-US" b="1">
                <a:solidFill>
                  <a:schemeClr val="accent1"/>
                </a:solidFill>
                <a:latin typeface="微软雅黑" panose="020B0503020204020204" pitchFamily="34" charset="-122"/>
                <a:ea typeface="微软雅黑" panose="020B0503020204020204" pitchFamily="34" charset="-122"/>
              </a:rPr>
              <a:t>注意</a:t>
            </a:r>
            <a:r>
              <a:rPr lang="zh-CN" altLang="en-US" b="1" smtClean="0">
                <a:solidFill>
                  <a:schemeClr val="accent1"/>
                </a:solidFill>
                <a:latin typeface="微软雅黑" panose="020B0503020204020204" pitchFamily="34" charset="-122"/>
                <a:ea typeface="微软雅黑" panose="020B0503020204020204" pitchFamily="34" charset="-122"/>
              </a:rPr>
              <a:t>：</a:t>
            </a:r>
            <a:r>
              <a:rPr lang="zh-CN" altLang="en-US" sz="1350" smtClean="0">
                <a:solidFill>
                  <a:schemeClr val="tx1">
                    <a:lumMod val="95000"/>
                    <a:lumOff val="5000"/>
                  </a:schemeClr>
                </a:solidFill>
                <a:latin typeface="微软雅黑" panose="020B0503020204020204" pitchFamily="34" charset="-122"/>
                <a:ea typeface="微软雅黑" panose="020B0503020204020204" pitchFamily="34" charset="-122"/>
              </a:rPr>
              <a:t>二氧化碳灭火器</a:t>
            </a:r>
            <a:r>
              <a:rPr lang="zh-CN" altLang="en-US" sz="1350">
                <a:solidFill>
                  <a:schemeClr val="tx1">
                    <a:lumMod val="95000"/>
                    <a:lumOff val="5000"/>
                  </a:schemeClr>
                </a:solidFill>
                <a:latin typeface="微软雅黑" panose="020B0503020204020204" pitchFamily="34" charset="-122"/>
                <a:ea typeface="微软雅黑" panose="020B0503020204020204" pitchFamily="34" charset="-122"/>
              </a:rPr>
              <a:t>适宜扑救贵重仪器设备，档案资料，计算机室内火灾，不导电所以适宜扑救带电的低压电器设备和油类火灾，但不能扑救钾、钠、镁、铝等物质火灾</a:t>
            </a:r>
            <a:r>
              <a:rPr lang="zh-CN" altLang="en-US" sz="1350" smtClean="0">
                <a:solidFill>
                  <a:schemeClr val="tx1">
                    <a:lumMod val="95000"/>
                    <a:lumOff val="5000"/>
                  </a:schemeClr>
                </a:solidFill>
                <a:latin typeface="微软雅黑" panose="020B0503020204020204" pitchFamily="34" charset="-122"/>
                <a:ea typeface="微软雅黑" panose="020B0503020204020204" pitchFamily="34" charset="-122"/>
              </a:rPr>
              <a:t>。对</a:t>
            </a:r>
            <a:r>
              <a:rPr lang="zh-CN" altLang="en-US" sz="1350">
                <a:solidFill>
                  <a:schemeClr val="tx1">
                    <a:lumMod val="95000"/>
                    <a:lumOff val="5000"/>
                  </a:schemeClr>
                </a:solidFill>
                <a:latin typeface="微软雅黑" panose="020B0503020204020204" pitchFamily="34" charset="-122"/>
                <a:ea typeface="微软雅黑" panose="020B0503020204020204" pitchFamily="34" charset="-122"/>
              </a:rPr>
              <a:t>二氧化碳灭火器要定期检查，重量少于</a:t>
            </a:r>
            <a:r>
              <a:rPr lang="en-US" altLang="zh-CN" sz="1350">
                <a:solidFill>
                  <a:schemeClr val="tx1">
                    <a:lumMod val="95000"/>
                    <a:lumOff val="5000"/>
                  </a:schemeClr>
                </a:solidFill>
                <a:latin typeface="微软雅黑" panose="020B0503020204020204" pitchFamily="34" charset="-122"/>
                <a:ea typeface="微软雅黑" panose="020B0503020204020204" pitchFamily="34" charset="-122"/>
              </a:rPr>
              <a:t>5%</a:t>
            </a:r>
            <a:r>
              <a:rPr lang="zh-CN" altLang="en-US" sz="1350">
                <a:solidFill>
                  <a:schemeClr val="tx1">
                    <a:lumMod val="95000"/>
                    <a:lumOff val="5000"/>
                  </a:schemeClr>
                </a:solidFill>
                <a:latin typeface="微软雅黑" panose="020B0503020204020204" pitchFamily="34" charset="-122"/>
                <a:ea typeface="微软雅黑" panose="020B0503020204020204" pitchFamily="34" charset="-122"/>
              </a:rPr>
              <a:t>时，应及时充气和更换。二氧化碳灭火器的报废期限最长为</a:t>
            </a:r>
            <a:r>
              <a:rPr lang="en-US" altLang="zh-CN" sz="1350">
                <a:solidFill>
                  <a:schemeClr val="tx1">
                    <a:lumMod val="95000"/>
                    <a:lumOff val="5000"/>
                  </a:schemeClr>
                </a:solidFill>
                <a:latin typeface="微软雅黑" panose="020B0503020204020204" pitchFamily="34" charset="-122"/>
                <a:ea typeface="微软雅黑" panose="020B0503020204020204" pitchFamily="34" charset="-122"/>
              </a:rPr>
              <a:t>12</a:t>
            </a:r>
            <a:r>
              <a:rPr lang="zh-CN" altLang="en-US" sz="1350">
                <a:solidFill>
                  <a:schemeClr val="tx1">
                    <a:lumMod val="95000"/>
                    <a:lumOff val="5000"/>
                  </a:schemeClr>
                </a:solidFill>
                <a:latin typeface="微软雅黑" panose="020B0503020204020204" pitchFamily="34" charset="-122"/>
                <a:ea typeface="微软雅黑" panose="020B0503020204020204" pitchFamily="34" charset="-122"/>
              </a:rPr>
              <a:t>年。</a:t>
            </a:r>
            <a:endParaRPr lang="zh-CN" altLang="en-US" sz="135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609600" y="1123950"/>
            <a:ext cx="7993711" cy="410767"/>
            <a:chOff x="638537" y="1276349"/>
            <a:chExt cx="7993711" cy="410767"/>
          </a:xfrm>
        </p:grpSpPr>
        <p:grpSp>
          <p:nvGrpSpPr>
            <p:cNvPr id="11" name="组合 10"/>
            <p:cNvGrpSpPr/>
            <p:nvPr/>
          </p:nvGrpSpPr>
          <p:grpSpPr>
            <a:xfrm>
              <a:off x="638537" y="1276349"/>
              <a:ext cx="7993711" cy="410767"/>
              <a:chOff x="2771800" y="1733819"/>
              <a:chExt cx="7993711" cy="412950"/>
            </a:xfrm>
          </p:grpSpPr>
          <p:sp>
            <p:nvSpPr>
              <p:cNvPr id="13" name="圆角矩形 12"/>
              <p:cNvSpPr/>
              <p:nvPr/>
            </p:nvSpPr>
            <p:spPr>
              <a:xfrm>
                <a:off x="2771800" y="1733819"/>
                <a:ext cx="7993711" cy="412950"/>
              </a:xfrm>
              <a:prstGeom prst="roundRect">
                <a:avLst>
                  <a:gd name="adj" fmla="val 0"/>
                </a:avLst>
              </a:prstGeom>
              <a:noFill/>
              <a:ln w="12700" cap="flat" cmpd="sng" algn="ctr">
                <a:solidFill>
                  <a:schemeClr val="accent1"/>
                </a:solidFill>
                <a:prstDash val="solid"/>
              </a:ln>
              <a:effectLst/>
            </p:spPr>
            <p:txBody>
              <a:bodyPr rtlCol="0" anchor="ctr"/>
              <a:lstStyle/>
              <a:p>
                <a:pPr algn="ctr" defTabSz="914400">
                  <a:defRPr/>
                </a:pPr>
                <a:endParaRPr lang="zh-CN" altLang="en-US" sz="1800" kern="0">
                  <a:solidFill>
                    <a:srgbClr val="FFFFFF"/>
                  </a:solidFill>
                  <a:ea typeface="微软雅黑" panose="020B0503020204020204" pitchFamily="34" charset="-122"/>
                </a:endParaRPr>
              </a:p>
            </p:txBody>
          </p:sp>
          <p:sp>
            <p:nvSpPr>
              <p:cNvPr id="14" name="矩形 13"/>
              <p:cNvSpPr/>
              <p:nvPr/>
            </p:nvSpPr>
            <p:spPr>
              <a:xfrm>
                <a:off x="4018499" y="1780436"/>
                <a:ext cx="6478438" cy="366332"/>
              </a:xfrm>
              <a:prstGeom prst="rect">
                <a:avLst/>
              </a:prstGeom>
              <a:noFill/>
              <a:ln w="12700" cap="flat" cmpd="sng" algn="ctr">
                <a:noFill/>
                <a:prstDash val="solid"/>
              </a:ln>
              <a:effectLst/>
            </p:spPr>
            <p:txBody>
              <a:bodyPr lIns="0" tIns="0" rIns="0" bIns="0" rtlCol="0" anchor="ctr"/>
              <a:lstStyle/>
              <a:p>
                <a:r>
                  <a:rPr lang="zh-CN" altLang="en-US" sz="1600" kern="0">
                    <a:solidFill>
                      <a:schemeClr val="tx2"/>
                    </a:solidFill>
                  </a:rPr>
                  <a:t>使用时，先鸭嘴式的先拔掉保险销，压下压把即可。</a:t>
                </a:r>
                <a:endParaRPr lang="zh-CN" altLang="en-US" sz="1600" kern="0">
                  <a:solidFill>
                    <a:schemeClr val="tx2"/>
                  </a:solidFill>
                </a:endParaRPr>
              </a:p>
            </p:txBody>
          </p:sp>
        </p:grpSp>
        <p:sp>
          <p:nvSpPr>
            <p:cNvPr id="12" name="圆角矩形 11"/>
            <p:cNvSpPr/>
            <p:nvPr/>
          </p:nvSpPr>
          <p:spPr>
            <a:xfrm>
              <a:off x="891068" y="1276349"/>
              <a:ext cx="868133" cy="410767"/>
            </a:xfrm>
            <a:prstGeom prst="roundRect">
              <a:avLst>
                <a:gd name="adj" fmla="val 0"/>
              </a:avLst>
            </a:prstGeom>
            <a:solidFill>
              <a:schemeClr val="accent1"/>
            </a:solidFill>
            <a:ln w="12700" cap="flat" cmpd="sng" algn="ctr">
              <a:noFill/>
              <a:prstDash val="solid"/>
            </a:ln>
            <a:effectLst/>
          </p:spPr>
          <p:txBody>
            <a:bodyPr rtlCol="0" anchor="ctr"/>
            <a:lstStyle/>
            <a:p>
              <a:pPr algn="ctr"/>
              <a:r>
                <a:rPr lang="en-US" altLang="zh-CN" sz="1600" kern="0" smtClean="0">
                  <a:solidFill>
                    <a:schemeClr val="bg1"/>
                  </a:solidFill>
                </a:rPr>
                <a:t>01</a:t>
              </a:r>
              <a:endParaRPr lang="zh-CN" altLang="en-US" sz="1600" kern="0">
                <a:solidFill>
                  <a:schemeClr val="bg1"/>
                </a:solidFill>
              </a:endParaRPr>
            </a:p>
          </p:txBody>
        </p:sp>
      </p:grpSp>
      <p:grpSp>
        <p:nvGrpSpPr>
          <p:cNvPr id="16" name="组合 15"/>
          <p:cNvGrpSpPr/>
          <p:nvPr/>
        </p:nvGrpSpPr>
        <p:grpSpPr>
          <a:xfrm>
            <a:off x="609600" y="1749027"/>
            <a:ext cx="7993711" cy="410767"/>
            <a:chOff x="638537" y="1276349"/>
            <a:chExt cx="7993711" cy="410767"/>
          </a:xfrm>
        </p:grpSpPr>
        <p:grpSp>
          <p:nvGrpSpPr>
            <p:cNvPr id="20" name="组合 19"/>
            <p:cNvGrpSpPr/>
            <p:nvPr/>
          </p:nvGrpSpPr>
          <p:grpSpPr>
            <a:xfrm>
              <a:off x="638537" y="1276349"/>
              <a:ext cx="7993711" cy="410767"/>
              <a:chOff x="2771800" y="1733819"/>
              <a:chExt cx="7993711" cy="412950"/>
            </a:xfrm>
          </p:grpSpPr>
          <p:sp>
            <p:nvSpPr>
              <p:cNvPr id="22" name="圆角矩形 21"/>
              <p:cNvSpPr/>
              <p:nvPr/>
            </p:nvSpPr>
            <p:spPr>
              <a:xfrm>
                <a:off x="2771800" y="1733819"/>
                <a:ext cx="7993711" cy="412950"/>
              </a:xfrm>
              <a:prstGeom prst="roundRect">
                <a:avLst>
                  <a:gd name="adj" fmla="val 0"/>
                </a:avLst>
              </a:prstGeom>
              <a:noFill/>
              <a:ln w="12700" cap="flat" cmpd="sng" algn="ctr">
                <a:solidFill>
                  <a:schemeClr val="accent1"/>
                </a:solidFill>
                <a:prstDash val="solid"/>
              </a:ln>
              <a:effectLst/>
            </p:spPr>
            <p:txBody>
              <a:bodyPr rtlCol="0" anchor="ctr"/>
              <a:lstStyle/>
              <a:p>
                <a:pPr algn="ctr" defTabSz="914400">
                  <a:defRPr/>
                </a:pPr>
                <a:endParaRPr lang="zh-CN" altLang="en-US" sz="1800" kern="0">
                  <a:solidFill>
                    <a:srgbClr val="FFFFFF"/>
                  </a:solidFill>
                  <a:ea typeface="微软雅黑" panose="020B0503020204020204" pitchFamily="34" charset="-122"/>
                </a:endParaRPr>
              </a:p>
            </p:txBody>
          </p:sp>
          <p:sp>
            <p:nvSpPr>
              <p:cNvPr id="23" name="矩形 22"/>
              <p:cNvSpPr/>
              <p:nvPr/>
            </p:nvSpPr>
            <p:spPr>
              <a:xfrm>
                <a:off x="4018499" y="1780436"/>
                <a:ext cx="6478438" cy="366332"/>
              </a:xfrm>
              <a:prstGeom prst="rect">
                <a:avLst/>
              </a:prstGeom>
              <a:noFill/>
              <a:ln w="12700" cap="flat" cmpd="sng" algn="ctr">
                <a:noFill/>
                <a:prstDash val="solid"/>
              </a:ln>
              <a:effectLst/>
            </p:spPr>
            <p:txBody>
              <a:bodyPr lIns="0" tIns="0" rIns="0" bIns="0" rtlCol="0" anchor="ctr"/>
              <a:lstStyle/>
              <a:p>
                <a:r>
                  <a:rPr lang="zh-CN" altLang="en-US" sz="1600" kern="0">
                    <a:solidFill>
                      <a:schemeClr val="tx2"/>
                    </a:solidFill>
                  </a:rPr>
                  <a:t>手轮式的要先取掉铅封，然后按逆时针方向旋转手轮，即可喷出。</a:t>
                </a:r>
                <a:endParaRPr lang="zh-CN" altLang="en-US" sz="1600" kern="0">
                  <a:solidFill>
                    <a:schemeClr val="tx2"/>
                  </a:solidFill>
                </a:endParaRPr>
              </a:p>
            </p:txBody>
          </p:sp>
        </p:grpSp>
        <p:sp>
          <p:nvSpPr>
            <p:cNvPr id="21" name="圆角矩形 20"/>
            <p:cNvSpPr/>
            <p:nvPr/>
          </p:nvSpPr>
          <p:spPr>
            <a:xfrm>
              <a:off x="891068" y="1276349"/>
              <a:ext cx="868133" cy="410767"/>
            </a:xfrm>
            <a:prstGeom prst="roundRect">
              <a:avLst>
                <a:gd name="adj" fmla="val 0"/>
              </a:avLst>
            </a:prstGeom>
            <a:solidFill>
              <a:schemeClr val="accent1"/>
            </a:solidFill>
            <a:ln w="12700" cap="flat" cmpd="sng" algn="ctr">
              <a:noFill/>
              <a:prstDash val="solid"/>
            </a:ln>
            <a:effectLst/>
          </p:spPr>
          <p:txBody>
            <a:bodyPr rtlCol="0" anchor="ctr"/>
            <a:lstStyle/>
            <a:p>
              <a:pPr algn="ctr"/>
              <a:r>
                <a:rPr lang="en-US" altLang="zh-CN" sz="1600" kern="0" smtClean="0">
                  <a:solidFill>
                    <a:schemeClr val="bg1"/>
                  </a:solidFill>
                </a:rPr>
                <a:t>02</a:t>
              </a:r>
              <a:endParaRPr lang="zh-CN" altLang="en-US" sz="1600" kern="0">
                <a:solidFill>
                  <a:schemeClr val="bg1"/>
                </a:solidFill>
              </a:endParaRPr>
            </a:p>
          </p:txBody>
        </p:sp>
      </p:grpSp>
      <p:grpSp>
        <p:nvGrpSpPr>
          <p:cNvPr id="24" name="组合 23"/>
          <p:cNvGrpSpPr/>
          <p:nvPr/>
        </p:nvGrpSpPr>
        <p:grpSpPr>
          <a:xfrm>
            <a:off x="609600" y="2374104"/>
            <a:ext cx="7993711" cy="410767"/>
            <a:chOff x="638537" y="1276349"/>
            <a:chExt cx="7993711" cy="410767"/>
          </a:xfrm>
        </p:grpSpPr>
        <p:grpSp>
          <p:nvGrpSpPr>
            <p:cNvPr id="25" name="组合 24"/>
            <p:cNvGrpSpPr/>
            <p:nvPr/>
          </p:nvGrpSpPr>
          <p:grpSpPr>
            <a:xfrm>
              <a:off x="638537" y="1276349"/>
              <a:ext cx="7993711" cy="410767"/>
              <a:chOff x="2771800" y="1733819"/>
              <a:chExt cx="7993711" cy="412950"/>
            </a:xfrm>
          </p:grpSpPr>
          <p:sp>
            <p:nvSpPr>
              <p:cNvPr id="27" name="圆角矩形 26"/>
              <p:cNvSpPr/>
              <p:nvPr/>
            </p:nvSpPr>
            <p:spPr>
              <a:xfrm>
                <a:off x="2771800" y="1733819"/>
                <a:ext cx="7993711" cy="412950"/>
              </a:xfrm>
              <a:prstGeom prst="roundRect">
                <a:avLst>
                  <a:gd name="adj" fmla="val 0"/>
                </a:avLst>
              </a:prstGeom>
              <a:noFill/>
              <a:ln w="12700" cap="flat" cmpd="sng" algn="ctr">
                <a:solidFill>
                  <a:schemeClr val="accent1"/>
                </a:solidFill>
                <a:prstDash val="solid"/>
              </a:ln>
              <a:effectLst/>
            </p:spPr>
            <p:txBody>
              <a:bodyPr rtlCol="0" anchor="ctr"/>
              <a:lstStyle/>
              <a:p>
                <a:pPr algn="ctr" defTabSz="914400">
                  <a:defRPr/>
                </a:pPr>
                <a:endParaRPr lang="zh-CN" altLang="en-US" sz="1800" kern="0">
                  <a:solidFill>
                    <a:srgbClr val="FFFFFF"/>
                  </a:solidFill>
                  <a:ea typeface="微软雅黑" panose="020B0503020204020204" pitchFamily="34" charset="-122"/>
                </a:endParaRPr>
              </a:p>
            </p:txBody>
          </p:sp>
          <p:sp>
            <p:nvSpPr>
              <p:cNvPr id="29" name="矩形 28"/>
              <p:cNvSpPr/>
              <p:nvPr/>
            </p:nvSpPr>
            <p:spPr>
              <a:xfrm>
                <a:off x="4018499" y="1780436"/>
                <a:ext cx="6478438" cy="366332"/>
              </a:xfrm>
              <a:prstGeom prst="rect">
                <a:avLst/>
              </a:prstGeom>
              <a:noFill/>
              <a:ln w="12700" cap="flat" cmpd="sng" algn="ctr">
                <a:noFill/>
                <a:prstDash val="solid"/>
              </a:ln>
              <a:effectLst/>
            </p:spPr>
            <p:txBody>
              <a:bodyPr lIns="0" tIns="0" rIns="0" bIns="0" rtlCol="0" anchor="ctr"/>
              <a:lstStyle/>
              <a:p>
                <a:r>
                  <a:rPr lang="zh-CN" altLang="en-US" sz="1600" kern="0">
                    <a:solidFill>
                      <a:schemeClr val="tx2"/>
                    </a:solidFill>
                  </a:rPr>
                  <a:t>注意手指不要碰到喇叭筒，会有冻伤的可能。</a:t>
                </a:r>
                <a:endParaRPr lang="zh-CN" altLang="en-US" sz="1600" kern="0">
                  <a:solidFill>
                    <a:schemeClr val="tx2"/>
                  </a:solidFill>
                </a:endParaRPr>
              </a:p>
            </p:txBody>
          </p:sp>
        </p:grpSp>
        <p:sp>
          <p:nvSpPr>
            <p:cNvPr id="26" name="圆角矩形 25"/>
            <p:cNvSpPr/>
            <p:nvPr/>
          </p:nvSpPr>
          <p:spPr>
            <a:xfrm>
              <a:off x="891068" y="1276349"/>
              <a:ext cx="868133" cy="410767"/>
            </a:xfrm>
            <a:prstGeom prst="roundRect">
              <a:avLst>
                <a:gd name="adj" fmla="val 0"/>
              </a:avLst>
            </a:prstGeom>
            <a:solidFill>
              <a:schemeClr val="accent1"/>
            </a:solidFill>
            <a:ln w="12700" cap="flat" cmpd="sng" algn="ctr">
              <a:noFill/>
              <a:prstDash val="solid"/>
            </a:ln>
            <a:effectLst/>
          </p:spPr>
          <p:txBody>
            <a:bodyPr rtlCol="0" anchor="ctr"/>
            <a:lstStyle/>
            <a:p>
              <a:pPr algn="ctr"/>
              <a:r>
                <a:rPr lang="en-US" altLang="zh-CN" sz="1600" kern="0" smtClean="0">
                  <a:solidFill>
                    <a:schemeClr val="bg1"/>
                  </a:solidFill>
                </a:rPr>
                <a:t>03</a:t>
              </a:r>
              <a:endParaRPr lang="zh-CN" altLang="en-US" sz="1600" kern="0">
                <a:solidFill>
                  <a:schemeClr val="bg1"/>
                </a:solidFill>
              </a:endParaRPr>
            </a:p>
          </p:txBody>
        </p:sp>
      </p:grpSp>
      <p:grpSp>
        <p:nvGrpSpPr>
          <p:cNvPr id="31" name="组合 30"/>
          <p:cNvGrpSpPr/>
          <p:nvPr/>
        </p:nvGrpSpPr>
        <p:grpSpPr>
          <a:xfrm>
            <a:off x="609600" y="2999182"/>
            <a:ext cx="7993711" cy="410767"/>
            <a:chOff x="638537" y="1276349"/>
            <a:chExt cx="7993711" cy="410767"/>
          </a:xfrm>
        </p:grpSpPr>
        <p:grpSp>
          <p:nvGrpSpPr>
            <p:cNvPr id="34" name="组合 33"/>
            <p:cNvGrpSpPr/>
            <p:nvPr/>
          </p:nvGrpSpPr>
          <p:grpSpPr>
            <a:xfrm>
              <a:off x="638537" y="1276349"/>
              <a:ext cx="7993711" cy="410767"/>
              <a:chOff x="2771800" y="1733819"/>
              <a:chExt cx="7993711" cy="412950"/>
            </a:xfrm>
          </p:grpSpPr>
          <p:sp>
            <p:nvSpPr>
              <p:cNvPr id="36" name="圆角矩形 35"/>
              <p:cNvSpPr/>
              <p:nvPr/>
            </p:nvSpPr>
            <p:spPr>
              <a:xfrm>
                <a:off x="2771800" y="1733819"/>
                <a:ext cx="7993711" cy="412950"/>
              </a:xfrm>
              <a:prstGeom prst="roundRect">
                <a:avLst>
                  <a:gd name="adj" fmla="val 0"/>
                </a:avLst>
              </a:prstGeom>
              <a:noFill/>
              <a:ln w="12700" cap="flat" cmpd="sng" algn="ctr">
                <a:solidFill>
                  <a:schemeClr val="accent1"/>
                </a:solidFill>
                <a:prstDash val="solid"/>
              </a:ln>
              <a:effectLst/>
            </p:spPr>
            <p:txBody>
              <a:bodyPr rtlCol="0" anchor="ctr"/>
              <a:lstStyle/>
              <a:p>
                <a:pPr algn="ctr" defTabSz="914400">
                  <a:defRPr/>
                </a:pPr>
                <a:endParaRPr lang="zh-CN" altLang="en-US" sz="1800" kern="0">
                  <a:solidFill>
                    <a:srgbClr val="FFFFFF"/>
                  </a:solidFill>
                  <a:ea typeface="微软雅黑" panose="020B0503020204020204" pitchFamily="34" charset="-122"/>
                </a:endParaRPr>
              </a:p>
            </p:txBody>
          </p:sp>
          <p:sp>
            <p:nvSpPr>
              <p:cNvPr id="38" name="矩形 37"/>
              <p:cNvSpPr/>
              <p:nvPr/>
            </p:nvSpPr>
            <p:spPr>
              <a:xfrm>
                <a:off x="4018499" y="1780436"/>
                <a:ext cx="6478438" cy="366332"/>
              </a:xfrm>
              <a:prstGeom prst="rect">
                <a:avLst/>
              </a:prstGeom>
              <a:noFill/>
              <a:ln w="12700" cap="flat" cmpd="sng" algn="ctr">
                <a:noFill/>
                <a:prstDash val="solid"/>
              </a:ln>
              <a:effectLst/>
            </p:spPr>
            <p:txBody>
              <a:bodyPr lIns="0" tIns="0" rIns="0" bIns="0" rtlCol="0" anchor="ctr"/>
              <a:lstStyle/>
              <a:p>
                <a:r>
                  <a:rPr lang="zh-CN" altLang="en-US" sz="1600" kern="0">
                    <a:solidFill>
                      <a:schemeClr val="tx2"/>
                    </a:solidFill>
                  </a:rPr>
                  <a:t>灭火时，二氧化碳灭火器要接近着火点，在上风方向喷射。</a:t>
                </a:r>
                <a:endParaRPr lang="zh-CN" altLang="en-US" sz="1600" kern="0">
                  <a:solidFill>
                    <a:schemeClr val="tx2"/>
                  </a:solidFill>
                </a:endParaRPr>
              </a:p>
            </p:txBody>
          </p:sp>
        </p:grpSp>
        <p:sp>
          <p:nvSpPr>
            <p:cNvPr id="35" name="圆角矩形 34"/>
            <p:cNvSpPr/>
            <p:nvPr/>
          </p:nvSpPr>
          <p:spPr>
            <a:xfrm>
              <a:off x="891068" y="1276349"/>
              <a:ext cx="868133" cy="410767"/>
            </a:xfrm>
            <a:prstGeom prst="roundRect">
              <a:avLst>
                <a:gd name="adj" fmla="val 0"/>
              </a:avLst>
            </a:prstGeom>
            <a:solidFill>
              <a:schemeClr val="accent1"/>
            </a:solidFill>
            <a:ln w="12700" cap="flat" cmpd="sng" algn="ctr">
              <a:noFill/>
              <a:prstDash val="solid"/>
            </a:ln>
            <a:effectLst/>
          </p:spPr>
          <p:txBody>
            <a:bodyPr rtlCol="0" anchor="ctr"/>
            <a:lstStyle/>
            <a:p>
              <a:pPr algn="ctr"/>
              <a:r>
                <a:rPr lang="en-US" altLang="zh-CN" sz="1600" kern="0" smtClean="0">
                  <a:solidFill>
                    <a:schemeClr val="bg1"/>
                  </a:solidFill>
                </a:rPr>
                <a:t>04</a:t>
              </a:r>
              <a:endParaRPr lang="zh-CN" altLang="en-US" sz="1600" kern="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
          <p:cNvPicPr>
            <a:picLocks noChangeAspect="1"/>
          </p:cNvPicPr>
          <p:nvPr/>
        </p:nvPicPr>
        <p:blipFill>
          <a:blip r:embed="rId1"/>
          <a:stretch>
            <a:fillRect/>
          </a:stretch>
        </p:blipFill>
        <p:spPr>
          <a:xfrm>
            <a:off x="2540" y="0"/>
            <a:ext cx="9138285" cy="5143500"/>
          </a:xfrm>
          <a:prstGeom prst="rect">
            <a:avLst/>
          </a:prstGeom>
        </p:spPr>
      </p:pic>
      <p:sp>
        <p:nvSpPr>
          <p:cNvPr id="19" name="文本框 18"/>
          <p:cNvSpPr txBox="1"/>
          <p:nvPr/>
        </p:nvSpPr>
        <p:spPr>
          <a:xfrm>
            <a:off x="693089" y="1094321"/>
            <a:ext cx="7993711" cy="1172629"/>
          </a:xfrm>
          <a:prstGeom prst="rect">
            <a:avLst/>
          </a:prstGeom>
          <a:noFill/>
        </p:spPr>
        <p:txBody>
          <a:bodyPr wrap="square" rtlCol="0">
            <a:spAutoFit/>
          </a:bodyPr>
          <a:lstStyle/>
          <a:p>
            <a:pPr>
              <a:lnSpc>
                <a:spcPct val="120000"/>
              </a:lnSpc>
            </a:pPr>
            <a:r>
              <a:rPr lang="zh-CN" altLang="en-US" b="1">
                <a:solidFill>
                  <a:schemeClr val="accent1"/>
                </a:solidFill>
                <a:latin typeface="微软雅黑" panose="020B0503020204020204" pitchFamily="34" charset="-122"/>
                <a:ea typeface="微软雅黑" panose="020B0503020204020204" pitchFamily="34" charset="-122"/>
              </a:rPr>
              <a:t>注意</a:t>
            </a:r>
            <a:r>
              <a:rPr lang="zh-CN" altLang="en-US" b="1" smtClean="0">
                <a:solidFill>
                  <a:schemeClr val="accent1"/>
                </a:solidFill>
                <a:latin typeface="微软雅黑" panose="020B0503020204020204" pitchFamily="34" charset="-122"/>
                <a:ea typeface="微软雅黑" panose="020B0503020204020204" pitchFamily="34" charset="-122"/>
              </a:rPr>
              <a:t>：</a:t>
            </a:r>
            <a:r>
              <a:rPr lang="zh-CN" altLang="en-US" sz="1350" smtClean="0">
                <a:solidFill>
                  <a:schemeClr val="tx1">
                    <a:lumMod val="95000"/>
                    <a:lumOff val="5000"/>
                  </a:schemeClr>
                </a:solidFill>
                <a:latin typeface="微软雅黑" panose="020B0503020204020204" pitchFamily="34" charset="-122"/>
                <a:ea typeface="微软雅黑" panose="020B0503020204020204" pitchFamily="34" charset="-122"/>
              </a:rPr>
              <a:t>泡沫</a:t>
            </a:r>
            <a:r>
              <a:rPr lang="zh-CN" altLang="en-US" sz="1350">
                <a:solidFill>
                  <a:schemeClr val="tx1">
                    <a:lumMod val="95000"/>
                    <a:lumOff val="5000"/>
                  </a:schemeClr>
                </a:solidFill>
                <a:latin typeface="微软雅黑" panose="020B0503020204020204" pitchFamily="34" charset="-122"/>
                <a:ea typeface="微软雅黑" panose="020B0503020204020204" pitchFamily="34" charset="-122"/>
              </a:rPr>
              <a:t>能覆盖在燃烧物的表面，防止空气进入。适宜扑救液体火灾，不能扑救水溶性可燃、易燃液体的火灾，如：醇、酯、醚、酮等物质和电器火灾</a:t>
            </a:r>
            <a:r>
              <a:rPr lang="zh-CN" altLang="en-US" sz="1350" smtClean="0">
                <a:solidFill>
                  <a:schemeClr val="tx1">
                    <a:lumMod val="95000"/>
                    <a:lumOff val="5000"/>
                  </a:schemeClr>
                </a:solidFill>
                <a:latin typeface="微软雅黑" panose="020B0503020204020204" pitchFamily="34" charset="-122"/>
                <a:ea typeface="微软雅黑" panose="020B0503020204020204" pitchFamily="34" charset="-122"/>
              </a:rPr>
              <a:t>。泡沫灭火器</a:t>
            </a:r>
            <a:r>
              <a:rPr lang="zh-CN" altLang="en-US" sz="1350">
                <a:solidFill>
                  <a:schemeClr val="tx1">
                    <a:lumMod val="95000"/>
                    <a:lumOff val="5000"/>
                  </a:schemeClr>
                </a:solidFill>
                <a:latin typeface="微软雅黑" panose="020B0503020204020204" pitchFamily="34" charset="-122"/>
                <a:ea typeface="微软雅黑" panose="020B0503020204020204" pitchFamily="34" charset="-122"/>
              </a:rPr>
              <a:t>存放应选择干燥、阴凉、通风并取用方便之</a:t>
            </a:r>
            <a:r>
              <a:rPr lang="zh-CN" altLang="en-US" sz="1350" smtClean="0">
                <a:solidFill>
                  <a:schemeClr val="tx1">
                    <a:lumMod val="95000"/>
                    <a:lumOff val="5000"/>
                  </a:schemeClr>
                </a:solidFill>
                <a:latin typeface="微软雅黑" panose="020B0503020204020204" pitchFamily="34" charset="-122"/>
                <a:ea typeface="微软雅黑" panose="020B0503020204020204" pitchFamily="34" charset="-122"/>
              </a:rPr>
              <a:t>处不可</a:t>
            </a:r>
            <a:r>
              <a:rPr lang="zh-CN" altLang="en-US" sz="1350">
                <a:solidFill>
                  <a:schemeClr val="tx1">
                    <a:lumMod val="95000"/>
                    <a:lumOff val="5000"/>
                  </a:schemeClr>
                </a:solidFill>
                <a:latin typeface="微软雅黑" panose="020B0503020204020204" pitchFamily="34" charset="-122"/>
                <a:ea typeface="微软雅黑" panose="020B0503020204020204" pitchFamily="34" charset="-122"/>
              </a:rPr>
              <a:t>靠近高温或可能受到曝晒的地方，以防止碳酸分解而失效；冬季要采取防冻措施，以防止冻结；并应经常擦除灰尘、疏通喷嘴，使之保持通畅。</a:t>
            </a:r>
            <a:endParaRPr lang="zh-CN" altLang="en-US" sz="135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616889" y="2419350"/>
            <a:ext cx="7993711" cy="491251"/>
            <a:chOff x="638537" y="1276349"/>
            <a:chExt cx="7993711" cy="410767"/>
          </a:xfrm>
        </p:grpSpPr>
        <p:grpSp>
          <p:nvGrpSpPr>
            <p:cNvPr id="11" name="组合 10"/>
            <p:cNvGrpSpPr/>
            <p:nvPr/>
          </p:nvGrpSpPr>
          <p:grpSpPr>
            <a:xfrm>
              <a:off x="638537" y="1276349"/>
              <a:ext cx="7993711" cy="410767"/>
              <a:chOff x="2771800" y="1733819"/>
              <a:chExt cx="7993711" cy="412950"/>
            </a:xfrm>
          </p:grpSpPr>
          <p:sp>
            <p:nvSpPr>
              <p:cNvPr id="13" name="圆角矩形 12"/>
              <p:cNvSpPr/>
              <p:nvPr/>
            </p:nvSpPr>
            <p:spPr>
              <a:xfrm>
                <a:off x="2771800" y="1733819"/>
                <a:ext cx="7993711" cy="412950"/>
              </a:xfrm>
              <a:prstGeom prst="roundRect">
                <a:avLst>
                  <a:gd name="adj" fmla="val 0"/>
                </a:avLst>
              </a:prstGeom>
              <a:noFill/>
              <a:ln w="12700" cap="flat" cmpd="sng" algn="ctr">
                <a:solidFill>
                  <a:schemeClr val="accent1"/>
                </a:solidFill>
                <a:prstDash val="solid"/>
              </a:ln>
              <a:effectLst/>
            </p:spPr>
            <p:txBody>
              <a:bodyPr rtlCol="0" anchor="ctr"/>
              <a:lstStyle/>
              <a:p>
                <a:pPr algn="ctr" defTabSz="914400">
                  <a:defRPr/>
                </a:pPr>
                <a:endParaRPr lang="zh-CN" altLang="en-US" sz="1800" kern="0">
                  <a:solidFill>
                    <a:srgbClr val="FFFFFF"/>
                  </a:solidFill>
                  <a:ea typeface="微软雅黑" panose="020B0503020204020204" pitchFamily="34" charset="-122"/>
                </a:endParaRPr>
              </a:p>
            </p:txBody>
          </p:sp>
          <p:sp>
            <p:nvSpPr>
              <p:cNvPr id="14" name="矩形 13"/>
              <p:cNvSpPr/>
              <p:nvPr/>
            </p:nvSpPr>
            <p:spPr>
              <a:xfrm>
                <a:off x="4018499" y="1780436"/>
                <a:ext cx="6478438" cy="366332"/>
              </a:xfrm>
              <a:prstGeom prst="rect">
                <a:avLst/>
              </a:prstGeom>
              <a:noFill/>
              <a:ln w="12700" cap="flat" cmpd="sng" algn="ctr">
                <a:noFill/>
                <a:prstDash val="solid"/>
              </a:ln>
              <a:effectLst/>
            </p:spPr>
            <p:txBody>
              <a:bodyPr lIns="0" tIns="0" rIns="0" bIns="0" rtlCol="0" anchor="ctr"/>
              <a:lstStyle/>
              <a:p>
                <a:r>
                  <a:rPr lang="zh-CN" altLang="en-US" sz="1600" kern="0">
                    <a:solidFill>
                      <a:schemeClr val="tx2"/>
                    </a:solidFill>
                  </a:rPr>
                  <a:t>使用时，先用手指堵住喷嘴将筒体上下颠倒两次，就有泡沫喷出。</a:t>
                </a:r>
                <a:endParaRPr lang="zh-CN" altLang="en-US" sz="1600" kern="0">
                  <a:solidFill>
                    <a:schemeClr val="tx2"/>
                  </a:solidFill>
                </a:endParaRPr>
              </a:p>
            </p:txBody>
          </p:sp>
        </p:grpSp>
        <p:sp>
          <p:nvSpPr>
            <p:cNvPr id="12" name="圆角矩形 11"/>
            <p:cNvSpPr/>
            <p:nvPr/>
          </p:nvSpPr>
          <p:spPr>
            <a:xfrm>
              <a:off x="891068" y="1276349"/>
              <a:ext cx="868133" cy="410767"/>
            </a:xfrm>
            <a:prstGeom prst="roundRect">
              <a:avLst>
                <a:gd name="adj" fmla="val 0"/>
              </a:avLst>
            </a:prstGeom>
            <a:solidFill>
              <a:schemeClr val="accent1"/>
            </a:solidFill>
            <a:ln w="12700" cap="flat" cmpd="sng" algn="ctr">
              <a:noFill/>
              <a:prstDash val="solid"/>
            </a:ln>
            <a:effectLst/>
          </p:spPr>
          <p:txBody>
            <a:bodyPr rtlCol="0" anchor="ctr"/>
            <a:lstStyle/>
            <a:p>
              <a:pPr algn="ctr"/>
              <a:r>
                <a:rPr lang="en-US" altLang="zh-CN" sz="1600" kern="0" smtClean="0">
                  <a:solidFill>
                    <a:schemeClr val="bg1"/>
                  </a:solidFill>
                </a:rPr>
                <a:t>01</a:t>
              </a:r>
              <a:endParaRPr lang="zh-CN" altLang="en-US" sz="1600" kern="0">
                <a:solidFill>
                  <a:schemeClr val="bg1"/>
                </a:solidFill>
              </a:endParaRPr>
            </a:p>
          </p:txBody>
        </p:sp>
      </p:grpSp>
      <p:grpSp>
        <p:nvGrpSpPr>
          <p:cNvPr id="15" name="组合 14"/>
          <p:cNvGrpSpPr/>
          <p:nvPr/>
        </p:nvGrpSpPr>
        <p:grpSpPr>
          <a:xfrm>
            <a:off x="616889" y="3090860"/>
            <a:ext cx="7993711" cy="512072"/>
            <a:chOff x="638537" y="1276349"/>
            <a:chExt cx="7993711" cy="410767"/>
          </a:xfrm>
        </p:grpSpPr>
        <p:grpSp>
          <p:nvGrpSpPr>
            <p:cNvPr id="16" name="组合 15"/>
            <p:cNvGrpSpPr/>
            <p:nvPr/>
          </p:nvGrpSpPr>
          <p:grpSpPr>
            <a:xfrm>
              <a:off x="638537" y="1276349"/>
              <a:ext cx="7993711" cy="410767"/>
              <a:chOff x="2771800" y="1733819"/>
              <a:chExt cx="7993711" cy="412950"/>
            </a:xfrm>
          </p:grpSpPr>
          <p:sp>
            <p:nvSpPr>
              <p:cNvPr id="20" name="圆角矩形 19"/>
              <p:cNvSpPr/>
              <p:nvPr/>
            </p:nvSpPr>
            <p:spPr>
              <a:xfrm>
                <a:off x="2771800" y="1733819"/>
                <a:ext cx="7993711" cy="412950"/>
              </a:xfrm>
              <a:prstGeom prst="roundRect">
                <a:avLst>
                  <a:gd name="adj" fmla="val 0"/>
                </a:avLst>
              </a:prstGeom>
              <a:noFill/>
              <a:ln w="12700" cap="flat" cmpd="sng" algn="ctr">
                <a:solidFill>
                  <a:schemeClr val="accent1"/>
                </a:solidFill>
                <a:prstDash val="solid"/>
              </a:ln>
              <a:effectLst/>
            </p:spPr>
            <p:txBody>
              <a:bodyPr rtlCol="0" anchor="ctr"/>
              <a:lstStyle/>
              <a:p>
                <a:pPr algn="ctr" defTabSz="914400">
                  <a:defRPr/>
                </a:pPr>
                <a:endParaRPr lang="zh-CN" altLang="en-US" sz="1800" kern="0">
                  <a:solidFill>
                    <a:srgbClr val="FFFFFF"/>
                  </a:solidFill>
                  <a:ea typeface="微软雅黑" panose="020B0503020204020204" pitchFamily="34" charset="-122"/>
                </a:endParaRPr>
              </a:p>
            </p:txBody>
          </p:sp>
          <p:sp>
            <p:nvSpPr>
              <p:cNvPr id="21" name="矩形 20"/>
              <p:cNvSpPr/>
              <p:nvPr/>
            </p:nvSpPr>
            <p:spPr>
              <a:xfrm>
                <a:off x="4018499" y="1780436"/>
                <a:ext cx="6478438" cy="366332"/>
              </a:xfrm>
              <a:prstGeom prst="rect">
                <a:avLst/>
              </a:prstGeom>
              <a:noFill/>
              <a:ln w="12700" cap="flat" cmpd="sng" algn="ctr">
                <a:noFill/>
                <a:prstDash val="solid"/>
              </a:ln>
              <a:effectLst/>
            </p:spPr>
            <p:txBody>
              <a:bodyPr lIns="0" tIns="0" rIns="0" bIns="0" rtlCol="0" anchor="ctr"/>
              <a:lstStyle/>
              <a:p>
                <a:r>
                  <a:rPr lang="zh-CN" altLang="en-US" sz="1400" kern="0">
                    <a:solidFill>
                      <a:schemeClr val="tx2"/>
                    </a:solidFill>
                  </a:rPr>
                  <a:t>对于油类火灾，不能对着油面中心喷射，以防着火的油品贱出，顺着  火缘根部的周围，向上侧喷射，逐渐覆盖油面。</a:t>
                </a:r>
                <a:endParaRPr lang="zh-CN" altLang="en-US" sz="1400" kern="0">
                  <a:solidFill>
                    <a:schemeClr val="tx2"/>
                  </a:solidFill>
                </a:endParaRPr>
              </a:p>
            </p:txBody>
          </p:sp>
        </p:grpSp>
        <p:sp>
          <p:nvSpPr>
            <p:cNvPr id="18" name="圆角矩形 17"/>
            <p:cNvSpPr/>
            <p:nvPr/>
          </p:nvSpPr>
          <p:spPr>
            <a:xfrm>
              <a:off x="891068" y="1276349"/>
              <a:ext cx="868133" cy="410767"/>
            </a:xfrm>
            <a:prstGeom prst="roundRect">
              <a:avLst>
                <a:gd name="adj" fmla="val 0"/>
              </a:avLst>
            </a:prstGeom>
            <a:solidFill>
              <a:schemeClr val="accent1"/>
            </a:solidFill>
            <a:ln w="12700" cap="flat" cmpd="sng" algn="ctr">
              <a:noFill/>
              <a:prstDash val="solid"/>
            </a:ln>
            <a:effectLst/>
          </p:spPr>
          <p:txBody>
            <a:bodyPr rtlCol="0" anchor="ctr"/>
            <a:lstStyle/>
            <a:p>
              <a:pPr algn="ctr"/>
              <a:r>
                <a:rPr lang="en-US" altLang="zh-CN" sz="1600" kern="0" smtClean="0">
                  <a:solidFill>
                    <a:schemeClr val="bg1"/>
                  </a:solidFill>
                </a:rPr>
                <a:t>02</a:t>
              </a:r>
              <a:endParaRPr lang="zh-CN" altLang="en-US" sz="1600" kern="0">
                <a:solidFill>
                  <a:schemeClr val="bg1"/>
                </a:solidFill>
              </a:endParaRPr>
            </a:p>
          </p:txBody>
        </p:sp>
      </p:grpSp>
      <p:grpSp>
        <p:nvGrpSpPr>
          <p:cNvPr id="22" name="组合 21"/>
          <p:cNvGrpSpPr/>
          <p:nvPr/>
        </p:nvGrpSpPr>
        <p:grpSpPr>
          <a:xfrm>
            <a:off x="616889" y="3821904"/>
            <a:ext cx="7993711" cy="512548"/>
            <a:chOff x="638537" y="1276349"/>
            <a:chExt cx="7993711" cy="410767"/>
          </a:xfrm>
        </p:grpSpPr>
        <p:grpSp>
          <p:nvGrpSpPr>
            <p:cNvPr id="23" name="组合 22"/>
            <p:cNvGrpSpPr/>
            <p:nvPr/>
          </p:nvGrpSpPr>
          <p:grpSpPr>
            <a:xfrm>
              <a:off x="638537" y="1276349"/>
              <a:ext cx="7993711" cy="410767"/>
              <a:chOff x="2771800" y="1733819"/>
              <a:chExt cx="7993711" cy="412950"/>
            </a:xfrm>
          </p:grpSpPr>
          <p:sp>
            <p:nvSpPr>
              <p:cNvPr id="25" name="圆角矩形 24"/>
              <p:cNvSpPr/>
              <p:nvPr/>
            </p:nvSpPr>
            <p:spPr>
              <a:xfrm>
                <a:off x="2771800" y="1733819"/>
                <a:ext cx="7993711" cy="412950"/>
              </a:xfrm>
              <a:prstGeom prst="roundRect">
                <a:avLst>
                  <a:gd name="adj" fmla="val 0"/>
                </a:avLst>
              </a:prstGeom>
              <a:noFill/>
              <a:ln w="12700" cap="flat" cmpd="sng" algn="ctr">
                <a:solidFill>
                  <a:schemeClr val="accent1"/>
                </a:solidFill>
                <a:prstDash val="solid"/>
              </a:ln>
              <a:effectLst/>
            </p:spPr>
            <p:txBody>
              <a:bodyPr rtlCol="0" anchor="ctr"/>
              <a:lstStyle/>
              <a:p>
                <a:pPr algn="ctr" defTabSz="914400">
                  <a:defRPr/>
                </a:pPr>
                <a:endParaRPr lang="zh-CN" altLang="en-US" sz="1800" kern="0">
                  <a:solidFill>
                    <a:srgbClr val="FFFFFF"/>
                  </a:solidFill>
                  <a:ea typeface="微软雅黑" panose="020B0503020204020204" pitchFamily="34" charset="-122"/>
                </a:endParaRPr>
              </a:p>
            </p:txBody>
          </p:sp>
          <p:sp>
            <p:nvSpPr>
              <p:cNvPr id="26" name="矩形 25"/>
              <p:cNvSpPr/>
              <p:nvPr/>
            </p:nvSpPr>
            <p:spPr>
              <a:xfrm>
                <a:off x="4018499" y="1780436"/>
                <a:ext cx="6478438" cy="366332"/>
              </a:xfrm>
              <a:prstGeom prst="rect">
                <a:avLst/>
              </a:prstGeom>
              <a:noFill/>
              <a:ln w="12700" cap="flat" cmpd="sng" algn="ctr">
                <a:noFill/>
                <a:prstDash val="solid"/>
              </a:ln>
              <a:effectLst/>
            </p:spPr>
            <p:txBody>
              <a:bodyPr lIns="0" tIns="0" rIns="0" bIns="0" rtlCol="0" anchor="ctr"/>
              <a:lstStyle/>
              <a:p>
                <a:r>
                  <a:rPr lang="zh-CN" altLang="en-US" sz="1600" kern="0">
                    <a:solidFill>
                      <a:schemeClr val="tx2"/>
                    </a:solidFill>
                  </a:rPr>
                  <a:t>使用时不可将筒底筒盖对着人体，以防万一发生危险。</a:t>
                </a:r>
                <a:endParaRPr lang="zh-CN" altLang="en-US" sz="1600" kern="0">
                  <a:solidFill>
                    <a:schemeClr val="tx2"/>
                  </a:solidFill>
                </a:endParaRPr>
              </a:p>
            </p:txBody>
          </p:sp>
        </p:grpSp>
        <p:sp>
          <p:nvSpPr>
            <p:cNvPr id="24" name="圆角矩形 23"/>
            <p:cNvSpPr/>
            <p:nvPr/>
          </p:nvSpPr>
          <p:spPr>
            <a:xfrm>
              <a:off x="891068" y="1276349"/>
              <a:ext cx="868133" cy="410767"/>
            </a:xfrm>
            <a:prstGeom prst="roundRect">
              <a:avLst>
                <a:gd name="adj" fmla="val 0"/>
              </a:avLst>
            </a:prstGeom>
            <a:solidFill>
              <a:schemeClr val="accent1"/>
            </a:solidFill>
            <a:ln w="12700" cap="flat" cmpd="sng" algn="ctr">
              <a:noFill/>
              <a:prstDash val="solid"/>
            </a:ln>
            <a:effectLst/>
          </p:spPr>
          <p:txBody>
            <a:bodyPr rtlCol="0" anchor="ctr"/>
            <a:lstStyle/>
            <a:p>
              <a:pPr algn="ctr"/>
              <a:r>
                <a:rPr lang="en-US" altLang="zh-CN" sz="1600" kern="0" smtClean="0">
                  <a:solidFill>
                    <a:schemeClr val="bg1"/>
                  </a:solidFill>
                </a:rPr>
                <a:t>03</a:t>
              </a:r>
              <a:endParaRPr lang="zh-CN" altLang="en-US" sz="1600" kern="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par>
                                <p:cTn id="21" presetID="53" presetClass="entr" presetSubtype="16"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
          <p:cNvPicPr>
            <a:picLocks noChangeAspect="1"/>
          </p:cNvPicPr>
          <p:nvPr/>
        </p:nvPicPr>
        <p:blipFill>
          <a:blip r:embed="rId1"/>
          <a:stretch>
            <a:fillRect/>
          </a:stretch>
        </p:blipFill>
        <p:spPr>
          <a:xfrm>
            <a:off x="2540" y="0"/>
            <a:ext cx="9138285" cy="5143500"/>
          </a:xfrm>
          <a:prstGeom prst="rect">
            <a:avLst/>
          </a:prstGeom>
        </p:spPr>
      </p:pic>
      <p:sp>
        <p:nvSpPr>
          <p:cNvPr id="11" name="文本框 10"/>
          <p:cNvSpPr txBox="1"/>
          <p:nvPr/>
        </p:nvSpPr>
        <p:spPr>
          <a:xfrm>
            <a:off x="905210" y="1060430"/>
            <a:ext cx="7781590" cy="3416320"/>
          </a:xfrm>
          <a:prstGeom prst="rect">
            <a:avLst/>
          </a:prstGeom>
          <a:noFill/>
        </p:spPr>
        <p:txBody>
          <a:bodyPr wrap="square" rtlCol="0">
            <a:spAutoFit/>
          </a:bodyPr>
          <a:lstStyle/>
          <a:p>
            <a:pPr>
              <a:lnSpc>
                <a:spcPct val="200000"/>
              </a:lnSpc>
            </a:pPr>
            <a:r>
              <a:rPr lang="en-US" altLang="zh-CN" sz="1350" dirty="0">
                <a:solidFill>
                  <a:schemeClr val="tx1">
                    <a:lumMod val="95000"/>
                    <a:lumOff val="5000"/>
                  </a:schemeClr>
                </a:solidFill>
                <a:latin typeface="微软雅黑" panose="020B0503020204020204" pitchFamily="34" charset="-122"/>
                <a:ea typeface="微软雅黑" panose="020B0503020204020204" pitchFamily="34" charset="-122"/>
              </a:rPr>
              <a:t>1</a:t>
            </a:r>
            <a:r>
              <a:rPr lang="zh-CN" altLang="en-US" sz="1350" dirty="0">
                <a:solidFill>
                  <a:schemeClr val="tx1">
                    <a:lumMod val="95000"/>
                    <a:lumOff val="5000"/>
                  </a:schemeClr>
                </a:solidFill>
                <a:latin typeface="微软雅黑" panose="020B0503020204020204" pitchFamily="34" charset="-122"/>
                <a:ea typeface="微软雅黑" panose="020B0503020204020204" pitchFamily="34" charset="-122"/>
              </a:rPr>
              <a:t>、灭火器使用时，一般在距离燃烧物</a:t>
            </a:r>
            <a:r>
              <a:rPr lang="en-US" altLang="zh-CN" sz="1350" dirty="0">
                <a:solidFill>
                  <a:schemeClr val="tx1">
                    <a:lumMod val="95000"/>
                    <a:lumOff val="5000"/>
                  </a:schemeClr>
                </a:solidFill>
                <a:latin typeface="微软雅黑" panose="020B0503020204020204" pitchFamily="34" charset="-122"/>
                <a:ea typeface="微软雅黑" panose="020B0503020204020204" pitchFamily="34" charset="-122"/>
              </a:rPr>
              <a:t>5</a:t>
            </a:r>
            <a:r>
              <a:rPr lang="zh-CN" altLang="en-US" sz="1350" dirty="0">
                <a:solidFill>
                  <a:schemeClr val="tx1">
                    <a:lumMod val="95000"/>
                    <a:lumOff val="5000"/>
                  </a:schemeClr>
                </a:solidFill>
                <a:latin typeface="微软雅黑" panose="020B0503020204020204" pitchFamily="34" charset="-122"/>
                <a:ea typeface="微软雅黑" panose="020B0503020204020204" pitchFamily="34" charset="-122"/>
              </a:rPr>
              <a:t>米左右地方使用，不过对于射程近的灭火器，可以在</a:t>
            </a:r>
            <a:r>
              <a:rPr lang="en-US" altLang="zh-CN" sz="1350" dirty="0">
                <a:solidFill>
                  <a:schemeClr val="tx1">
                    <a:lumMod val="95000"/>
                    <a:lumOff val="5000"/>
                  </a:schemeClr>
                </a:solidFill>
                <a:latin typeface="微软雅黑" panose="020B0503020204020204" pitchFamily="34" charset="-122"/>
                <a:ea typeface="微软雅黑" panose="020B0503020204020204" pitchFamily="34" charset="-122"/>
              </a:rPr>
              <a:t>2</a:t>
            </a:r>
            <a:r>
              <a:rPr lang="zh-CN" altLang="en-US" sz="1350" dirty="0">
                <a:solidFill>
                  <a:schemeClr val="tx1">
                    <a:lumMod val="95000"/>
                    <a:lumOff val="5000"/>
                  </a:schemeClr>
                </a:solidFill>
                <a:latin typeface="微软雅黑" panose="020B0503020204020204" pitchFamily="34" charset="-122"/>
                <a:ea typeface="微软雅黑" panose="020B0503020204020204" pitchFamily="34" charset="-122"/>
              </a:rPr>
              <a:t>米</a:t>
            </a:r>
            <a:r>
              <a:rPr lang="zh-CN" altLang="en-US" sz="1350" dirty="0" smtClean="0">
                <a:solidFill>
                  <a:schemeClr val="tx1">
                    <a:lumMod val="95000"/>
                    <a:lumOff val="5000"/>
                  </a:schemeClr>
                </a:solidFill>
                <a:latin typeface="微软雅黑" panose="020B0503020204020204" pitchFamily="34" charset="-122"/>
                <a:ea typeface="微软雅黑" panose="020B0503020204020204" pitchFamily="34" charset="-122"/>
              </a:rPr>
              <a:t>左右不过</a:t>
            </a:r>
            <a:r>
              <a:rPr lang="zh-CN" altLang="en-US" sz="1350" dirty="0">
                <a:solidFill>
                  <a:schemeClr val="tx1">
                    <a:lumMod val="95000"/>
                    <a:lumOff val="5000"/>
                  </a:schemeClr>
                </a:solidFill>
                <a:latin typeface="微软雅黑" panose="020B0503020204020204" pitchFamily="34" charset="-122"/>
                <a:ea typeface="微软雅黑" panose="020B0503020204020204" pitchFamily="34" charset="-122"/>
              </a:rPr>
              <a:t>最好是看现场的情况而定。</a:t>
            </a:r>
            <a:endParaRPr lang="zh-CN" altLang="en-US" sz="135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200000"/>
              </a:lnSpc>
            </a:pPr>
            <a:r>
              <a:rPr lang="en-US" altLang="zh-CN" sz="1350" dirty="0">
                <a:solidFill>
                  <a:schemeClr val="tx1">
                    <a:lumMod val="95000"/>
                    <a:lumOff val="5000"/>
                  </a:schemeClr>
                </a:solidFill>
                <a:latin typeface="微软雅黑" panose="020B0503020204020204" pitchFamily="34" charset="-122"/>
                <a:ea typeface="微软雅黑" panose="020B0503020204020204" pitchFamily="34" charset="-122"/>
              </a:rPr>
              <a:t>2</a:t>
            </a:r>
            <a:r>
              <a:rPr lang="zh-CN" altLang="en-US" sz="1350" dirty="0">
                <a:solidFill>
                  <a:schemeClr val="tx1">
                    <a:lumMod val="95000"/>
                    <a:lumOff val="5000"/>
                  </a:schemeClr>
                </a:solidFill>
                <a:latin typeface="微软雅黑" panose="020B0503020204020204" pitchFamily="34" charset="-122"/>
                <a:ea typeface="微软雅黑" panose="020B0503020204020204" pitchFamily="34" charset="-122"/>
              </a:rPr>
              <a:t>、喷射时，应采取由近而远、由外而里的方法。</a:t>
            </a:r>
            <a:endParaRPr lang="zh-CN" altLang="en-US" sz="135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200000"/>
              </a:lnSpc>
            </a:pPr>
            <a:r>
              <a:rPr lang="en-US" altLang="zh-CN" sz="1350" dirty="0">
                <a:solidFill>
                  <a:schemeClr val="tx1">
                    <a:lumMod val="95000"/>
                    <a:lumOff val="5000"/>
                  </a:schemeClr>
                </a:solidFill>
                <a:latin typeface="微软雅黑" panose="020B0503020204020204" pitchFamily="34" charset="-122"/>
                <a:ea typeface="微软雅黑" panose="020B0503020204020204" pitchFamily="34" charset="-122"/>
              </a:rPr>
              <a:t>3</a:t>
            </a:r>
            <a:r>
              <a:rPr lang="zh-CN" altLang="en-US" sz="1350" dirty="0">
                <a:solidFill>
                  <a:schemeClr val="tx1">
                    <a:lumMod val="95000"/>
                    <a:lumOff val="5000"/>
                  </a:schemeClr>
                </a:solidFill>
                <a:latin typeface="微软雅黑" panose="020B0503020204020204" pitchFamily="34" charset="-122"/>
                <a:ea typeface="微软雅黑" panose="020B0503020204020204" pitchFamily="34" charset="-122"/>
              </a:rPr>
              <a:t>、灭火时，人要站在上风处。</a:t>
            </a:r>
            <a:endParaRPr lang="zh-CN" altLang="en-US" sz="135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200000"/>
              </a:lnSpc>
            </a:pPr>
            <a:r>
              <a:rPr lang="en-US" altLang="zh-CN" sz="1350" dirty="0">
                <a:solidFill>
                  <a:schemeClr val="tx1">
                    <a:lumMod val="95000"/>
                    <a:lumOff val="5000"/>
                  </a:schemeClr>
                </a:solidFill>
                <a:latin typeface="微软雅黑" panose="020B0503020204020204" pitchFamily="34" charset="-122"/>
                <a:ea typeface="微软雅黑" panose="020B0503020204020204" pitchFamily="34" charset="-122"/>
              </a:rPr>
              <a:t>4</a:t>
            </a:r>
            <a:r>
              <a:rPr lang="zh-CN" altLang="en-US" sz="1350" dirty="0">
                <a:solidFill>
                  <a:schemeClr val="tx1">
                    <a:lumMod val="95000"/>
                    <a:lumOff val="5000"/>
                  </a:schemeClr>
                </a:solidFill>
                <a:latin typeface="微软雅黑" panose="020B0503020204020204" pitchFamily="34" charset="-122"/>
                <a:ea typeface="微软雅黑" panose="020B0503020204020204" pitchFamily="34" charset="-122"/>
              </a:rPr>
              <a:t>、注意不要将灭火器的盖与底对着人体，防止弹出伤人。</a:t>
            </a:r>
            <a:endParaRPr lang="zh-CN" altLang="en-US" sz="135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200000"/>
              </a:lnSpc>
            </a:pPr>
            <a:r>
              <a:rPr lang="en-US" altLang="zh-CN" sz="1350" dirty="0">
                <a:solidFill>
                  <a:schemeClr val="tx1">
                    <a:lumMod val="95000"/>
                    <a:lumOff val="5000"/>
                  </a:schemeClr>
                </a:solidFill>
                <a:latin typeface="微软雅黑" panose="020B0503020204020204" pitchFamily="34" charset="-122"/>
                <a:ea typeface="微软雅黑" panose="020B0503020204020204" pitchFamily="34" charset="-122"/>
              </a:rPr>
              <a:t>5</a:t>
            </a:r>
            <a:r>
              <a:rPr lang="zh-CN" altLang="en-US" sz="1350" dirty="0">
                <a:solidFill>
                  <a:schemeClr val="tx1">
                    <a:lumMod val="95000"/>
                    <a:lumOff val="5000"/>
                  </a:schemeClr>
                </a:solidFill>
                <a:latin typeface="微软雅黑" panose="020B0503020204020204" pitchFamily="34" charset="-122"/>
                <a:ea typeface="微软雅黑" panose="020B0503020204020204" pitchFamily="34" charset="-122"/>
              </a:rPr>
              <a:t>、不要与水同时喷射在一起，以免影响灭火效果。</a:t>
            </a:r>
            <a:endParaRPr lang="zh-CN" altLang="en-US" sz="135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200000"/>
              </a:lnSpc>
            </a:pPr>
            <a:r>
              <a:rPr lang="en-US" altLang="zh-CN" sz="1350" dirty="0">
                <a:solidFill>
                  <a:schemeClr val="tx1">
                    <a:lumMod val="95000"/>
                    <a:lumOff val="5000"/>
                  </a:schemeClr>
                </a:solidFill>
                <a:latin typeface="微软雅黑" panose="020B0503020204020204" pitchFamily="34" charset="-122"/>
                <a:ea typeface="微软雅黑" panose="020B0503020204020204" pitchFamily="34" charset="-122"/>
              </a:rPr>
              <a:t>6</a:t>
            </a:r>
            <a:r>
              <a:rPr lang="zh-CN" altLang="en-US" sz="1350" dirty="0">
                <a:solidFill>
                  <a:schemeClr val="tx1">
                    <a:lumMod val="95000"/>
                    <a:lumOff val="5000"/>
                  </a:schemeClr>
                </a:solidFill>
                <a:latin typeface="微软雅黑" panose="020B0503020204020204" pitchFamily="34" charset="-122"/>
                <a:ea typeface="微软雅黑" panose="020B0503020204020204" pitchFamily="34" charset="-122"/>
              </a:rPr>
              <a:t>、扑灭电器火灾时，应先切断电源，防止触电。</a:t>
            </a:r>
            <a:endParaRPr lang="zh-CN" altLang="en-US" sz="135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200000"/>
              </a:lnSpc>
            </a:pPr>
            <a:r>
              <a:rPr lang="en-US" altLang="zh-CN" sz="1350" dirty="0">
                <a:solidFill>
                  <a:schemeClr val="tx1">
                    <a:lumMod val="95000"/>
                    <a:lumOff val="5000"/>
                  </a:schemeClr>
                </a:solidFill>
                <a:latin typeface="微软雅黑" panose="020B0503020204020204" pitchFamily="34" charset="-122"/>
                <a:ea typeface="微软雅黑" panose="020B0503020204020204" pitchFamily="34" charset="-122"/>
              </a:rPr>
              <a:t>7</a:t>
            </a:r>
            <a:r>
              <a:rPr lang="zh-CN" altLang="en-US" sz="1350" dirty="0">
                <a:solidFill>
                  <a:schemeClr val="tx1">
                    <a:lumMod val="95000"/>
                    <a:lumOff val="5000"/>
                  </a:schemeClr>
                </a:solidFill>
                <a:latin typeface="微软雅黑" panose="020B0503020204020204" pitchFamily="34" charset="-122"/>
                <a:ea typeface="微软雅黑" panose="020B0503020204020204" pitchFamily="34" charset="-122"/>
              </a:rPr>
              <a:t>、持喷筒的手应握住胶质喷管处，防止冻伤。</a:t>
            </a:r>
            <a:endParaRPr lang="zh-CN" altLang="en-US" sz="1350"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cstate="email"/>
          <a:stretch>
            <a:fillRect/>
          </a:stretch>
        </p:blipFill>
        <p:spPr>
          <a:xfrm>
            <a:off x="5410200" y="1657350"/>
            <a:ext cx="3048000" cy="304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
          <p:cNvPicPr>
            <a:picLocks noChangeAspect="1"/>
          </p:cNvPicPr>
          <p:nvPr/>
        </p:nvPicPr>
        <p:blipFill>
          <a:blip r:embed="rId1"/>
          <a:stretch>
            <a:fillRect/>
          </a:stretch>
        </p:blipFill>
        <p:spPr>
          <a:xfrm>
            <a:off x="3810" y="0"/>
            <a:ext cx="9136380" cy="5143500"/>
          </a:xfrm>
          <a:prstGeom prst="rect">
            <a:avLst/>
          </a:prstGeom>
        </p:spPr>
      </p:pic>
      <p:sp>
        <p:nvSpPr>
          <p:cNvPr id="10" name="文本框 9"/>
          <p:cNvSpPr txBox="1"/>
          <p:nvPr/>
        </p:nvSpPr>
        <p:spPr>
          <a:xfrm>
            <a:off x="2536190" y="1276350"/>
            <a:ext cx="4072255" cy="922020"/>
          </a:xfrm>
          <a:prstGeom prst="rect">
            <a:avLst/>
          </a:prstGeom>
          <a:noFill/>
        </p:spPr>
        <p:txBody>
          <a:bodyPr wrap="square" rtlCol="0">
            <a:spAutoFit/>
          </a:bodyPr>
          <a:lstStyle/>
          <a:p>
            <a:pPr algn="ctr"/>
            <a:r>
              <a:rPr lang="zh-CN" altLang="en-US" sz="5400" b="1">
                <a:solidFill>
                  <a:schemeClr val="accent1"/>
                </a:solidFill>
                <a:latin typeface="微软雅黑" panose="020B0503020204020204" pitchFamily="34" charset="-122"/>
                <a:ea typeface="微软雅黑" panose="020B0503020204020204" pitchFamily="34" charset="-122"/>
              </a:rPr>
              <a:t>感谢</a:t>
            </a:r>
            <a:r>
              <a:rPr lang="zh-CN" altLang="en-US" sz="5400" b="1">
                <a:solidFill>
                  <a:schemeClr val="accent1"/>
                </a:solidFill>
                <a:latin typeface="微软雅黑" panose="020B0503020204020204" pitchFamily="34" charset="-122"/>
                <a:ea typeface="微软雅黑" panose="020B0503020204020204" pitchFamily="34" charset="-122"/>
              </a:rPr>
              <a:t>聆听！</a:t>
            </a:r>
            <a:endParaRPr lang="zh-CN" altLang="en-US" sz="5400" b="1">
              <a:solidFill>
                <a:schemeClr val="accent1"/>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2202180" y="2106930"/>
            <a:ext cx="4648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New picture"/>
          <p:cNvPicPr/>
          <p:nvPr/>
        </p:nvPicPr>
        <p:blipFill>
          <a:blip r:embed="rId2"/>
          <a:stretch>
            <a:fillRect/>
          </a:stretch>
        </p:blipFill>
        <p:spPr>
          <a:xfrm>
            <a:off x="10363200" y="10833100"/>
            <a:ext cx="304800" cy="228600"/>
          </a:xfrm>
          <a:prstGeom prst="cube">
            <a:avLst/>
          </a:prstGeom>
        </p:spPr>
      </p:pic>
      <p:sp>
        <p:nvSpPr>
          <p:cNvPr id="2" name="文本框 1"/>
          <p:cNvSpPr txBox="1"/>
          <p:nvPr/>
        </p:nvSpPr>
        <p:spPr>
          <a:xfrm>
            <a:off x="2178685" y="2198370"/>
            <a:ext cx="4548505" cy="398780"/>
          </a:xfrm>
          <a:prstGeom prst="rect">
            <a:avLst/>
          </a:prstGeom>
          <a:noFill/>
        </p:spPr>
        <p:txBody>
          <a:bodyPr wrap="square" rtlCol="0">
            <a:spAutoFit/>
          </a:bodyPr>
          <a:p>
            <a:r>
              <a:rPr lang="zh-CN" altLang="en-US" sz="2000">
                <a:solidFill>
                  <a:schemeClr val="accent1"/>
                </a:solidFill>
                <a:latin typeface="微软雅黑" panose="020B0503020204020204" pitchFamily="34" charset="-122"/>
                <a:ea typeface="微软雅黑" panose="020B0503020204020204" pitchFamily="34" charset="-122"/>
              </a:rPr>
              <a:t>全民消防、生命至上</a:t>
            </a:r>
            <a:r>
              <a:rPr lang="en-US" altLang="zh-CN" sz="2000">
                <a:solidFill>
                  <a:schemeClr val="accent1"/>
                </a:solidFill>
                <a:latin typeface="微软雅黑" panose="020B0503020204020204" pitchFamily="34" charset="-122"/>
                <a:ea typeface="微软雅黑" panose="020B0503020204020204" pitchFamily="34" charset="-122"/>
              </a:rPr>
              <a:t>——</a:t>
            </a:r>
            <a:r>
              <a:rPr lang="zh-CN" altLang="en-US" sz="2000">
                <a:solidFill>
                  <a:schemeClr val="accent1"/>
                </a:solidFill>
                <a:latin typeface="微软雅黑" panose="020B0503020204020204" pitchFamily="34" charset="-122"/>
                <a:ea typeface="微软雅黑" panose="020B0503020204020204" pitchFamily="34" charset="-122"/>
              </a:rPr>
              <a:t>安全用火用电</a:t>
            </a:r>
            <a:endParaRPr lang="zh-CN" altLang="en-US" sz="200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by="(-#ppt_w*2)" calcmode="lin" valueType="num">
                                      <p:cBhvr rctx="PPT">
                                        <p:cTn id="7" dur="500" autoRev="1" fill="hold">
                                          <p:stCondLst>
                                            <p:cond delay="0"/>
                                          </p:stCondLst>
                                        </p:cTn>
                                        <p:tgtEl>
                                          <p:spTgt spid="10"/>
                                        </p:tgtEl>
                                        <p:attrNameLst>
                                          <p:attrName>ppt_w</p:attrName>
                                        </p:attrNameLst>
                                      </p:cBhvr>
                                    </p:anim>
                                    <p:anim by="(#ppt_w*0.50)" calcmode="lin" valueType="num">
                                      <p:cBhvr>
                                        <p:cTn id="8" dur="500" decel="50000" autoRev="1" fill="hold">
                                          <p:stCondLst>
                                            <p:cond delay="0"/>
                                          </p:stCondLst>
                                        </p:cTn>
                                        <p:tgtEl>
                                          <p:spTgt spid="10"/>
                                        </p:tgtEl>
                                        <p:attrNameLst>
                                          <p:attrName>ppt_x</p:attrName>
                                        </p:attrNameLst>
                                      </p:cBhvr>
                                    </p:anim>
                                    <p:anim from="(-#ppt_h/2)" to="(#ppt_y)" calcmode="lin" valueType="num">
                                      <p:cBhvr>
                                        <p:cTn id="9" dur="1000" fill="hold">
                                          <p:stCondLst>
                                            <p:cond delay="0"/>
                                          </p:stCondLst>
                                        </p:cTn>
                                        <p:tgtEl>
                                          <p:spTgt spid="10"/>
                                        </p:tgtEl>
                                        <p:attrNameLst>
                                          <p:attrName>ppt_y</p:attrName>
                                        </p:attrNameLst>
                                      </p:cBhvr>
                                    </p:anim>
                                    <p:animRot by="21600000">
                                      <p:cBhvr>
                                        <p:cTn id="10" dur="1000" fill="hold">
                                          <p:stCondLst>
                                            <p:cond delay="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
          <p:cNvPicPr>
            <a:picLocks noChangeAspect="1"/>
          </p:cNvPicPr>
          <p:nvPr/>
        </p:nvPicPr>
        <p:blipFill>
          <a:blip r:embed="rId1"/>
          <a:stretch>
            <a:fillRect/>
          </a:stretch>
        </p:blipFill>
        <p:spPr>
          <a:xfrm>
            <a:off x="2540" y="0"/>
            <a:ext cx="9138285" cy="5143500"/>
          </a:xfrm>
          <a:prstGeom prst="rect">
            <a:avLst/>
          </a:prstGeom>
        </p:spPr>
      </p:pic>
      <p:grpSp>
        <p:nvGrpSpPr>
          <p:cNvPr id="34" name="组合 33"/>
          <p:cNvGrpSpPr/>
          <p:nvPr/>
        </p:nvGrpSpPr>
        <p:grpSpPr>
          <a:xfrm>
            <a:off x="2286000" y="1436358"/>
            <a:ext cx="1688721" cy="2731532"/>
            <a:chOff x="875835" y="2126218"/>
            <a:chExt cx="1839748" cy="2731532"/>
          </a:xfrm>
        </p:grpSpPr>
        <p:sp>
          <p:nvSpPr>
            <p:cNvPr id="35" name="TextBox 29"/>
            <p:cNvSpPr txBox="1"/>
            <p:nvPr/>
          </p:nvSpPr>
          <p:spPr>
            <a:xfrm>
              <a:off x="1041652" y="3154294"/>
              <a:ext cx="1498286" cy="1400383"/>
            </a:xfrm>
            <a:prstGeom prst="rect">
              <a:avLst/>
            </a:prstGeom>
            <a:noFill/>
          </p:spPr>
          <p:txBody>
            <a:bodyPr wrap="square" lIns="0" tIns="0" rIns="0" bIns="0" rtlCol="0">
              <a:spAutoFit/>
            </a:bodyPr>
            <a:lstStyle/>
            <a:p>
              <a:pPr algn="ctr">
                <a:lnSpc>
                  <a:spcPct val="130000"/>
                </a:lnSpc>
                <a:spcBef>
                  <a:spcPts val="750"/>
                </a:spcBef>
                <a:defRPr/>
              </a:pPr>
              <a:r>
                <a:rPr lang="en-US" altLang="zh-CN" sz="1400" dirty="0">
                  <a:solidFill>
                    <a:schemeClr val="tx2"/>
                  </a:solidFill>
                  <a:latin typeface="微软雅黑" panose="020B0503020204020204" pitchFamily="34" charset="-122"/>
                  <a:ea typeface="微软雅黑" panose="020B0503020204020204" pitchFamily="34" charset="-122"/>
                </a:rPr>
                <a:t>1992</a:t>
              </a:r>
              <a:r>
                <a:rPr lang="zh-CN" altLang="en-US" sz="1400" dirty="0">
                  <a:solidFill>
                    <a:schemeClr val="tx2"/>
                  </a:solidFill>
                  <a:latin typeface="微软雅黑" panose="020B0503020204020204" pitchFamily="34" charset="-122"/>
                  <a:ea typeface="微软雅黑" panose="020B0503020204020204" pitchFamily="34" charset="-122"/>
                </a:rPr>
                <a:t>年，公安部发出通知，将每年的</a:t>
              </a:r>
              <a:r>
                <a:rPr lang="en-US" altLang="zh-CN" sz="1400" dirty="0">
                  <a:solidFill>
                    <a:schemeClr val="tx2"/>
                  </a:solidFill>
                  <a:latin typeface="微软雅黑" panose="020B0503020204020204" pitchFamily="34" charset="-122"/>
                  <a:ea typeface="微软雅黑" panose="020B0503020204020204" pitchFamily="34" charset="-122"/>
                </a:rPr>
                <a:t>11</a:t>
              </a:r>
              <a:r>
                <a:rPr lang="zh-CN" altLang="en-US" sz="1400" dirty="0">
                  <a:solidFill>
                    <a:schemeClr val="tx2"/>
                  </a:solidFill>
                  <a:latin typeface="微软雅黑" panose="020B0503020204020204" pitchFamily="34" charset="-122"/>
                  <a:ea typeface="微软雅黑" panose="020B0503020204020204" pitchFamily="34" charset="-122"/>
                </a:rPr>
                <a:t>月</a:t>
              </a:r>
              <a:r>
                <a:rPr lang="en-US" altLang="zh-CN" sz="1400" dirty="0">
                  <a:solidFill>
                    <a:schemeClr val="tx2"/>
                  </a:solidFill>
                  <a:latin typeface="微软雅黑" panose="020B0503020204020204" pitchFamily="34" charset="-122"/>
                  <a:ea typeface="微软雅黑" panose="020B0503020204020204" pitchFamily="34" charset="-122"/>
                </a:rPr>
                <a:t>9</a:t>
              </a:r>
              <a:r>
                <a:rPr lang="zh-CN" altLang="en-US" sz="1400" dirty="0">
                  <a:solidFill>
                    <a:schemeClr val="tx2"/>
                  </a:solidFill>
                  <a:latin typeface="微软雅黑" panose="020B0503020204020204" pitchFamily="34" charset="-122"/>
                  <a:ea typeface="微软雅黑" panose="020B0503020204020204" pitchFamily="34" charset="-122"/>
                </a:rPr>
                <a:t>日定为“</a:t>
              </a:r>
              <a:r>
                <a:rPr lang="en-US" altLang="zh-CN" sz="1400" dirty="0">
                  <a:solidFill>
                    <a:schemeClr val="tx2"/>
                  </a:solidFill>
                  <a:latin typeface="微软雅黑" panose="020B0503020204020204" pitchFamily="34" charset="-122"/>
                  <a:ea typeface="微软雅黑" panose="020B0503020204020204" pitchFamily="34" charset="-122"/>
                </a:rPr>
                <a:t>119</a:t>
              </a:r>
              <a:r>
                <a:rPr lang="zh-CN" altLang="en-US" sz="1400" dirty="0">
                  <a:solidFill>
                    <a:schemeClr val="tx2"/>
                  </a:solidFill>
                  <a:latin typeface="微软雅黑" panose="020B0503020204020204" pitchFamily="34" charset="-122"/>
                  <a:ea typeface="微软雅黑" panose="020B0503020204020204" pitchFamily="34" charset="-122"/>
                </a:rPr>
                <a:t>消防宣传日</a:t>
              </a:r>
              <a:r>
                <a:rPr lang="zh-CN" altLang="en-US" sz="1400" dirty="0" smtClean="0">
                  <a:solidFill>
                    <a:schemeClr val="tx2"/>
                  </a:solidFill>
                  <a:latin typeface="微软雅黑" panose="020B0503020204020204" pitchFamily="34" charset="-122"/>
                  <a:ea typeface="微软雅黑" panose="020B0503020204020204" pitchFamily="34" charset="-122"/>
                </a:rPr>
                <a:t>”</a:t>
              </a:r>
              <a:endParaRPr lang="zh-CN" altLang="en-US" sz="1400" dirty="0">
                <a:solidFill>
                  <a:schemeClr val="tx2"/>
                </a:solidFill>
                <a:latin typeface="微软雅黑" panose="020B0503020204020204" pitchFamily="34" charset="-122"/>
                <a:ea typeface="微软雅黑" panose="020B0503020204020204" pitchFamily="34" charset="-122"/>
              </a:endParaRPr>
            </a:p>
          </p:txBody>
        </p:sp>
        <p:sp>
          <p:nvSpPr>
            <p:cNvPr id="36" name="TextBox 30"/>
            <p:cNvSpPr txBox="1"/>
            <p:nvPr/>
          </p:nvSpPr>
          <p:spPr>
            <a:xfrm>
              <a:off x="968292" y="2705785"/>
              <a:ext cx="1662128" cy="307777"/>
            </a:xfrm>
            <a:prstGeom prst="rect">
              <a:avLst/>
            </a:prstGeom>
            <a:noFill/>
          </p:spPr>
          <p:txBody>
            <a:bodyPr wrap="square" lIns="0" tIns="0" rIns="0" bIns="0" rtlCol="0">
              <a:spAutoFit/>
            </a:bodyPr>
            <a:lstStyle/>
            <a:p>
              <a:pPr algn="ctr"/>
              <a:r>
                <a:rPr lang="zh-CN" altLang="en-US" sz="2000" b="1" dirty="0">
                  <a:solidFill>
                    <a:schemeClr val="accent1"/>
                  </a:solidFill>
                  <a:latin typeface="微软雅黑" panose="020B0503020204020204" pitchFamily="34" charset="-122"/>
                  <a:ea typeface="微软雅黑" panose="020B0503020204020204" pitchFamily="34" charset="-122"/>
                </a:rPr>
                <a:t>消防宣传日</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41" name="矩形 40"/>
            <p:cNvSpPr/>
            <p:nvPr/>
          </p:nvSpPr>
          <p:spPr>
            <a:xfrm>
              <a:off x="875835" y="2266950"/>
              <a:ext cx="1839748" cy="25908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20"/>
            <p:cNvSpPr txBox="1"/>
            <p:nvPr/>
          </p:nvSpPr>
          <p:spPr>
            <a:xfrm>
              <a:off x="1532892" y="2126218"/>
              <a:ext cx="526900" cy="369332"/>
            </a:xfrm>
            <a:prstGeom prst="rect">
              <a:avLst/>
            </a:prstGeom>
            <a:solidFill>
              <a:schemeClr val="accent1"/>
            </a:solidFill>
          </p:spPr>
          <p:txBody>
            <a:bodyPr wrap="square" lIns="0" tIns="0" rIns="0" bIns="0" rtlCol="0">
              <a:spAutoFit/>
            </a:bodyPr>
            <a:lstStyle/>
            <a:p>
              <a:pPr algn="ctr"/>
              <a:r>
                <a:rPr lang="en-US" altLang="zh-CN" sz="2400">
                  <a:solidFill>
                    <a:schemeClr val="bg1"/>
                  </a:solidFill>
                  <a:latin typeface="Agency FB" panose="020B0503020202020204" pitchFamily="34" charset="0"/>
                  <a:ea typeface="微软雅黑" panose="020B0503020204020204" pitchFamily="34" charset="-122"/>
                </a:rPr>
                <a:t>01</a:t>
              </a:r>
              <a:endParaRPr lang="zh-CN" altLang="en-US" sz="2400">
                <a:solidFill>
                  <a:schemeClr val="bg1"/>
                </a:solidFill>
                <a:latin typeface="Agency FB" panose="020B0503020202020204" pitchFamily="34" charset="0"/>
                <a:ea typeface="微软雅黑" panose="020B0503020204020204" pitchFamily="34" charset="-122"/>
              </a:endParaRPr>
            </a:p>
          </p:txBody>
        </p:sp>
      </p:grpSp>
      <p:grpSp>
        <p:nvGrpSpPr>
          <p:cNvPr id="43" name="组合 42"/>
          <p:cNvGrpSpPr/>
          <p:nvPr/>
        </p:nvGrpSpPr>
        <p:grpSpPr>
          <a:xfrm>
            <a:off x="4349658" y="1435818"/>
            <a:ext cx="1688721" cy="3037413"/>
            <a:chOff x="875835" y="2126218"/>
            <a:chExt cx="1839748" cy="3037413"/>
          </a:xfrm>
        </p:grpSpPr>
        <p:sp>
          <p:nvSpPr>
            <p:cNvPr id="44" name="TextBox 29"/>
            <p:cNvSpPr txBox="1"/>
            <p:nvPr/>
          </p:nvSpPr>
          <p:spPr>
            <a:xfrm>
              <a:off x="1086682" y="3140513"/>
              <a:ext cx="1520070" cy="2023118"/>
            </a:xfrm>
            <a:prstGeom prst="rect">
              <a:avLst/>
            </a:prstGeom>
            <a:noFill/>
          </p:spPr>
          <p:txBody>
            <a:bodyPr wrap="square" lIns="0" tIns="0" rIns="0" bIns="0" rtlCol="0">
              <a:spAutoFit/>
            </a:bodyPr>
            <a:lstStyle/>
            <a:p>
              <a:pPr algn="ctr">
                <a:lnSpc>
                  <a:spcPct val="130000"/>
                </a:lnSpc>
                <a:spcBef>
                  <a:spcPts val="750"/>
                </a:spcBef>
                <a:defRPr/>
              </a:pPr>
              <a:r>
                <a:rPr lang="zh-CN" altLang="en-US" sz="1200" dirty="0">
                  <a:solidFill>
                    <a:schemeClr val="tx2"/>
                  </a:solidFill>
                  <a:latin typeface="微软雅黑" panose="020B0503020204020204" pitchFamily="34" charset="-122"/>
                  <a:ea typeface="微软雅黑" panose="020B0503020204020204" pitchFamily="34" charset="-122"/>
                </a:rPr>
                <a:t>开展这一活动的目的，是因为冬季</a:t>
              </a:r>
              <a:r>
                <a:rPr lang="zh-CN" altLang="en-US" sz="1200" dirty="0" smtClean="0">
                  <a:solidFill>
                    <a:schemeClr val="tx2"/>
                  </a:solidFill>
                  <a:latin typeface="微软雅黑" panose="020B0503020204020204" pitchFamily="34" charset="-122"/>
                  <a:ea typeface="微软雅黑" panose="020B0503020204020204" pitchFamily="34" charset="-122"/>
                </a:rPr>
                <a:t>是火灾</a:t>
              </a:r>
              <a:r>
                <a:rPr lang="zh-CN" altLang="en-US" sz="1200" dirty="0">
                  <a:solidFill>
                    <a:schemeClr val="tx2"/>
                  </a:solidFill>
                  <a:latin typeface="微软雅黑" panose="020B0503020204020204" pitchFamily="34" charset="-122"/>
                  <a:ea typeface="微软雅黑" panose="020B0503020204020204" pitchFamily="34" charset="-122"/>
                </a:rPr>
                <a:t>多发季节。为了搞好冬季防火</a:t>
              </a:r>
              <a:r>
                <a:rPr lang="zh-CN" altLang="en-US" sz="1200" dirty="0" smtClean="0">
                  <a:solidFill>
                    <a:schemeClr val="tx2"/>
                  </a:solidFill>
                  <a:latin typeface="微软雅黑" panose="020B0503020204020204" pitchFamily="34" charset="-122"/>
                  <a:ea typeface="微软雅黑" panose="020B0503020204020204" pitchFamily="34" charset="-122"/>
                </a:rPr>
                <a:t>工作</a:t>
              </a:r>
              <a:r>
                <a:rPr lang="zh-CN" altLang="en-US" sz="1200" dirty="0">
                  <a:solidFill>
                    <a:schemeClr val="tx2"/>
                  </a:solidFill>
                  <a:latin typeface="微软雅黑" panose="020B0503020204020204" pitchFamily="34" charset="-122"/>
                  <a:ea typeface="微软雅黑" panose="020B0503020204020204" pitchFamily="34" charset="-122"/>
                </a:rPr>
                <a:t>，以“</a:t>
              </a:r>
              <a:r>
                <a:rPr lang="en-US" altLang="zh-CN" sz="1200" dirty="0">
                  <a:solidFill>
                    <a:schemeClr val="tx2"/>
                  </a:solidFill>
                  <a:latin typeface="微软雅黑" panose="020B0503020204020204" pitchFamily="34" charset="-122"/>
                  <a:ea typeface="微软雅黑" panose="020B0503020204020204" pitchFamily="34" charset="-122"/>
                </a:rPr>
                <a:t>119</a:t>
              </a:r>
              <a:r>
                <a:rPr lang="zh-CN" altLang="en-US" sz="1200" dirty="0">
                  <a:solidFill>
                    <a:schemeClr val="tx2"/>
                  </a:solidFill>
                  <a:latin typeface="微软雅黑" panose="020B0503020204020204" pitchFamily="34" charset="-122"/>
                  <a:ea typeface="微软雅黑" panose="020B0503020204020204" pitchFamily="34" charset="-122"/>
                </a:rPr>
                <a:t>消防宣传日”为契机，拉开冬防序幕。</a:t>
              </a:r>
              <a:endParaRPr lang="zh-CN" altLang="en-US" sz="1200" dirty="0">
                <a:solidFill>
                  <a:schemeClr val="tx2"/>
                </a:solidFill>
                <a:latin typeface="微软雅黑" panose="020B0503020204020204" pitchFamily="34" charset="-122"/>
                <a:ea typeface="微软雅黑" panose="020B0503020204020204" pitchFamily="34" charset="-122"/>
              </a:endParaRPr>
            </a:p>
            <a:p>
              <a:pPr algn="ctr">
                <a:lnSpc>
                  <a:spcPct val="130000"/>
                </a:lnSpc>
                <a:spcBef>
                  <a:spcPts val="750"/>
                </a:spcBef>
                <a:defRPr/>
              </a:pPr>
              <a:endParaRPr lang="zh-CN" altLang="en-US" sz="1200" dirty="0">
                <a:solidFill>
                  <a:schemeClr val="tx2"/>
                </a:solidFill>
                <a:latin typeface="微软雅黑" panose="020B0503020204020204" pitchFamily="34" charset="-122"/>
                <a:ea typeface="微软雅黑" panose="020B0503020204020204" pitchFamily="34" charset="-122"/>
              </a:endParaRPr>
            </a:p>
          </p:txBody>
        </p:sp>
        <p:sp>
          <p:nvSpPr>
            <p:cNvPr id="45" name="TextBox 30"/>
            <p:cNvSpPr txBox="1"/>
            <p:nvPr/>
          </p:nvSpPr>
          <p:spPr>
            <a:xfrm>
              <a:off x="968292" y="2705785"/>
              <a:ext cx="1662128" cy="307777"/>
            </a:xfrm>
            <a:prstGeom prst="rect">
              <a:avLst/>
            </a:prstGeom>
            <a:noFill/>
          </p:spPr>
          <p:txBody>
            <a:bodyPr wrap="square" lIns="0" tIns="0" rIns="0" bIns="0" rtlCol="0">
              <a:spAutoFit/>
            </a:bodyPr>
            <a:lstStyle/>
            <a:p>
              <a:pPr algn="ctr"/>
              <a:r>
                <a:rPr lang="zh-CN" altLang="en-US" sz="2000" b="1">
                  <a:solidFill>
                    <a:schemeClr val="accent1"/>
                  </a:solidFill>
                  <a:latin typeface="微软雅黑" panose="020B0503020204020204" pitchFamily="34" charset="-122"/>
                  <a:ea typeface="微软雅黑" panose="020B0503020204020204" pitchFamily="34" charset="-122"/>
                </a:rPr>
                <a:t>消防宣传日</a:t>
              </a:r>
              <a:endParaRPr lang="zh-CN" altLang="en-US" sz="2000" b="1">
                <a:solidFill>
                  <a:schemeClr val="accent1"/>
                </a:solidFill>
                <a:latin typeface="微软雅黑" panose="020B0503020204020204" pitchFamily="34" charset="-122"/>
                <a:ea typeface="微软雅黑" panose="020B0503020204020204" pitchFamily="34" charset="-122"/>
              </a:endParaRPr>
            </a:p>
          </p:txBody>
        </p:sp>
        <p:sp>
          <p:nvSpPr>
            <p:cNvPr id="46" name="矩形 45"/>
            <p:cNvSpPr/>
            <p:nvPr/>
          </p:nvSpPr>
          <p:spPr>
            <a:xfrm>
              <a:off x="875835" y="2266950"/>
              <a:ext cx="1839748" cy="260785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20"/>
            <p:cNvSpPr txBox="1"/>
            <p:nvPr/>
          </p:nvSpPr>
          <p:spPr>
            <a:xfrm>
              <a:off x="1532892" y="2126218"/>
              <a:ext cx="526900" cy="369332"/>
            </a:xfrm>
            <a:prstGeom prst="rect">
              <a:avLst/>
            </a:prstGeom>
            <a:solidFill>
              <a:schemeClr val="accent1"/>
            </a:solidFill>
          </p:spPr>
          <p:txBody>
            <a:bodyPr wrap="square" lIns="0" tIns="0" rIns="0" bIns="0" rtlCol="0">
              <a:spAutoFit/>
            </a:bodyPr>
            <a:lstStyle/>
            <a:p>
              <a:pPr algn="ctr"/>
              <a:r>
                <a:rPr lang="en-US" altLang="zh-CN" sz="2400" smtClean="0">
                  <a:solidFill>
                    <a:schemeClr val="bg1"/>
                  </a:solidFill>
                  <a:latin typeface="Agency FB" panose="020B0503020202020204" pitchFamily="34" charset="0"/>
                  <a:ea typeface="微软雅黑" panose="020B0503020204020204" pitchFamily="34" charset="-122"/>
                </a:rPr>
                <a:t>02</a:t>
              </a:r>
              <a:endParaRPr lang="zh-CN" altLang="en-US" sz="2400">
                <a:solidFill>
                  <a:schemeClr val="bg1"/>
                </a:solidFill>
                <a:latin typeface="Agency FB" panose="020B0503020202020204" pitchFamily="34" charset="0"/>
                <a:ea typeface="微软雅黑" panose="020B0503020204020204" pitchFamily="34" charset="-122"/>
              </a:endParaRPr>
            </a:p>
          </p:txBody>
        </p:sp>
      </p:grpSp>
      <p:grpSp>
        <p:nvGrpSpPr>
          <p:cNvPr id="48" name="组合 47"/>
          <p:cNvGrpSpPr/>
          <p:nvPr/>
        </p:nvGrpSpPr>
        <p:grpSpPr>
          <a:xfrm>
            <a:off x="6407058" y="1428750"/>
            <a:ext cx="1688721" cy="2746748"/>
            <a:chOff x="875835" y="2126218"/>
            <a:chExt cx="1839748" cy="2746748"/>
          </a:xfrm>
        </p:grpSpPr>
        <p:sp>
          <p:nvSpPr>
            <p:cNvPr id="49" name="TextBox 29"/>
            <p:cNvSpPr txBox="1"/>
            <p:nvPr/>
          </p:nvSpPr>
          <p:spPr>
            <a:xfrm>
              <a:off x="1064942" y="3154294"/>
              <a:ext cx="1498286" cy="1657057"/>
            </a:xfrm>
            <a:prstGeom prst="rect">
              <a:avLst/>
            </a:prstGeom>
            <a:noFill/>
          </p:spPr>
          <p:txBody>
            <a:bodyPr wrap="square" lIns="0" tIns="0" rIns="0" bIns="0" rtlCol="0">
              <a:spAutoFit/>
            </a:bodyPr>
            <a:lstStyle/>
            <a:p>
              <a:pPr algn="ctr">
                <a:lnSpc>
                  <a:spcPct val="130000"/>
                </a:lnSpc>
                <a:spcBef>
                  <a:spcPts val="750"/>
                </a:spcBef>
                <a:defRPr/>
              </a:pPr>
              <a:r>
                <a:rPr lang="en-US" altLang="zh-CN" sz="1200" dirty="0">
                  <a:solidFill>
                    <a:schemeClr val="tx2"/>
                  </a:solidFill>
                  <a:latin typeface="微软雅黑" panose="020B0503020204020204" pitchFamily="34" charset="-122"/>
                  <a:ea typeface="微软雅黑" panose="020B0503020204020204" pitchFamily="34" charset="-122"/>
                </a:rPr>
                <a:t>"119</a:t>
              </a:r>
              <a:r>
                <a:rPr lang="zh-CN" altLang="en-US" sz="1200" dirty="0">
                  <a:solidFill>
                    <a:schemeClr val="tx2"/>
                  </a:solidFill>
                  <a:latin typeface="微软雅黑" panose="020B0503020204020204" pitchFamily="34" charset="-122"/>
                  <a:ea typeface="微软雅黑" panose="020B0503020204020204" pitchFamily="34" charset="-122"/>
                </a:rPr>
                <a:t>消防宣传日</a:t>
              </a:r>
              <a:r>
                <a:rPr lang="en-US" altLang="zh-CN" sz="1200" dirty="0">
                  <a:solidFill>
                    <a:schemeClr val="tx2"/>
                  </a:solidFill>
                  <a:latin typeface="微软雅黑" panose="020B0503020204020204" pitchFamily="34" charset="-122"/>
                  <a:ea typeface="微软雅黑" panose="020B0503020204020204" pitchFamily="34" charset="-122"/>
                </a:rPr>
                <a:t>"</a:t>
              </a:r>
              <a:r>
                <a:rPr lang="zh-CN" altLang="en-US" sz="1200" dirty="0">
                  <a:solidFill>
                    <a:schemeClr val="tx2"/>
                  </a:solidFill>
                  <a:latin typeface="微软雅黑" panose="020B0503020204020204" pitchFamily="34" charset="-122"/>
                  <a:ea typeface="微软雅黑" panose="020B0503020204020204" pitchFamily="34" charset="-122"/>
                </a:rPr>
                <a:t>是指：集中一段时间开展内容广泛、形式多样的消防安全宣传活动，以提高全民消防安全意识，推动消防工作社会化的</a:t>
              </a:r>
              <a:r>
                <a:rPr lang="zh-CN" altLang="en-US" sz="1200" dirty="0" smtClean="0">
                  <a:solidFill>
                    <a:schemeClr val="tx2"/>
                  </a:solidFill>
                  <a:latin typeface="微软雅黑" panose="020B0503020204020204" pitchFamily="34" charset="-122"/>
                  <a:ea typeface="微软雅黑" panose="020B0503020204020204" pitchFamily="34" charset="-122"/>
                </a:rPr>
                <a:t>进程</a:t>
              </a:r>
              <a:endParaRPr lang="zh-CN" altLang="en-US" sz="1200" dirty="0">
                <a:solidFill>
                  <a:schemeClr val="tx2"/>
                </a:solidFill>
                <a:latin typeface="微软雅黑" panose="020B0503020204020204" pitchFamily="34" charset="-122"/>
                <a:ea typeface="微软雅黑" panose="020B0503020204020204" pitchFamily="34" charset="-122"/>
              </a:endParaRPr>
            </a:p>
          </p:txBody>
        </p:sp>
        <p:sp>
          <p:nvSpPr>
            <p:cNvPr id="50" name="TextBox 30"/>
            <p:cNvSpPr txBox="1"/>
            <p:nvPr/>
          </p:nvSpPr>
          <p:spPr>
            <a:xfrm>
              <a:off x="968292" y="2705785"/>
              <a:ext cx="1662128" cy="307777"/>
            </a:xfrm>
            <a:prstGeom prst="rect">
              <a:avLst/>
            </a:prstGeom>
            <a:noFill/>
          </p:spPr>
          <p:txBody>
            <a:bodyPr wrap="square" lIns="0" tIns="0" rIns="0" bIns="0" rtlCol="0">
              <a:spAutoFit/>
            </a:bodyPr>
            <a:lstStyle/>
            <a:p>
              <a:pPr algn="ctr"/>
              <a:r>
                <a:rPr lang="zh-CN" altLang="en-US" sz="2000" b="1">
                  <a:solidFill>
                    <a:schemeClr val="accent1"/>
                  </a:solidFill>
                  <a:latin typeface="微软雅黑" panose="020B0503020204020204" pitchFamily="34" charset="-122"/>
                  <a:ea typeface="微软雅黑" panose="020B0503020204020204" pitchFamily="34" charset="-122"/>
                </a:rPr>
                <a:t>消防宣传日</a:t>
              </a:r>
              <a:endParaRPr lang="zh-CN" altLang="en-US" sz="2000" b="1">
                <a:solidFill>
                  <a:schemeClr val="accent1"/>
                </a:solidFill>
                <a:latin typeface="微软雅黑" panose="020B0503020204020204" pitchFamily="34" charset="-122"/>
                <a:ea typeface="微软雅黑" panose="020B0503020204020204" pitchFamily="34" charset="-122"/>
              </a:endParaRPr>
            </a:p>
          </p:txBody>
        </p:sp>
        <p:sp>
          <p:nvSpPr>
            <p:cNvPr id="51" name="矩形 50"/>
            <p:cNvSpPr/>
            <p:nvPr/>
          </p:nvSpPr>
          <p:spPr>
            <a:xfrm>
              <a:off x="875835" y="2266949"/>
              <a:ext cx="1839748" cy="260601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TextBox 20"/>
            <p:cNvSpPr txBox="1"/>
            <p:nvPr/>
          </p:nvSpPr>
          <p:spPr>
            <a:xfrm>
              <a:off x="1532892" y="2126218"/>
              <a:ext cx="526900" cy="369332"/>
            </a:xfrm>
            <a:prstGeom prst="rect">
              <a:avLst/>
            </a:prstGeom>
            <a:solidFill>
              <a:schemeClr val="accent1"/>
            </a:solidFill>
          </p:spPr>
          <p:txBody>
            <a:bodyPr wrap="square" lIns="0" tIns="0" rIns="0" bIns="0" rtlCol="0">
              <a:spAutoFit/>
            </a:bodyPr>
            <a:lstStyle/>
            <a:p>
              <a:pPr algn="ctr"/>
              <a:r>
                <a:rPr lang="en-US" altLang="zh-CN" sz="2400" smtClean="0">
                  <a:solidFill>
                    <a:schemeClr val="bg1"/>
                  </a:solidFill>
                  <a:latin typeface="Agency FB" panose="020B0503020202020204" pitchFamily="34" charset="0"/>
                  <a:ea typeface="微软雅黑" panose="020B0503020204020204" pitchFamily="34" charset="-122"/>
                </a:rPr>
                <a:t>03</a:t>
              </a:r>
              <a:endParaRPr lang="zh-CN" altLang="en-US" sz="2400">
                <a:solidFill>
                  <a:schemeClr val="bg1"/>
                </a:solidFill>
                <a:latin typeface="Agency FB" panose="020B0503020202020204" pitchFamily="34" charset="0"/>
                <a:ea typeface="微软雅黑" panose="020B0503020204020204" pitchFamily="34" charset="-122"/>
              </a:endParaRPr>
            </a:p>
          </p:txBody>
        </p:sp>
      </p:grpSp>
      <p:pic>
        <p:nvPicPr>
          <p:cNvPr id="2" name="图片 1"/>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76200" y="1280011"/>
            <a:ext cx="3120539" cy="31205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p14:doors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animEffect transition="in" filter="fade">
                                      <p:cBhvr>
                                        <p:cTn id="15" dur="500"/>
                                        <p:tgtEl>
                                          <p:spTgt spid="34"/>
                                        </p:tgtEl>
                                      </p:cBhvr>
                                    </p:animEffect>
                                  </p:childTnLst>
                                </p:cTn>
                              </p:par>
                              <p:par>
                                <p:cTn id="16" presetID="53" presetClass="entr" presetSubtype="16"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Effect transition="in" filter="fade">
                                      <p:cBhvr>
                                        <p:cTn id="20" dur="500"/>
                                        <p:tgtEl>
                                          <p:spTgt spid="43"/>
                                        </p:tgtEl>
                                      </p:cBhvr>
                                    </p:animEffect>
                                  </p:childTnLst>
                                </p:cTn>
                              </p:par>
                              <p:par>
                                <p:cTn id="21" presetID="53" presetClass="entr" presetSubtype="16"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fltVal val="0"/>
                                          </p:val>
                                        </p:tav>
                                        <p:tav tm="100000">
                                          <p:val>
                                            <p:strVal val="#ppt_w"/>
                                          </p:val>
                                        </p:tav>
                                      </p:tavLst>
                                    </p:anim>
                                    <p:anim calcmode="lin" valueType="num">
                                      <p:cBhvr>
                                        <p:cTn id="24" dur="500" fill="hold"/>
                                        <p:tgtEl>
                                          <p:spTgt spid="48"/>
                                        </p:tgtEl>
                                        <p:attrNameLst>
                                          <p:attrName>ppt_h</p:attrName>
                                        </p:attrNameLst>
                                      </p:cBhvr>
                                      <p:tavLst>
                                        <p:tav tm="0">
                                          <p:val>
                                            <p:fltVal val="0"/>
                                          </p:val>
                                        </p:tav>
                                        <p:tav tm="100000">
                                          <p:val>
                                            <p:strVal val="#ppt_h"/>
                                          </p:val>
                                        </p:tav>
                                      </p:tavLst>
                                    </p:anim>
                                    <p:animEffect transition="in" filter="fade">
                                      <p:cBhvr>
                                        <p:cTn id="2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
          <p:cNvPicPr>
            <a:picLocks noChangeAspect="1"/>
          </p:cNvPicPr>
          <p:nvPr/>
        </p:nvPicPr>
        <p:blipFill>
          <a:blip r:embed="rId1"/>
          <a:stretch>
            <a:fillRect/>
          </a:stretch>
        </p:blipFill>
        <p:spPr>
          <a:xfrm>
            <a:off x="2540" y="0"/>
            <a:ext cx="9138285" cy="5143500"/>
          </a:xfrm>
          <a:prstGeom prst="rect">
            <a:avLst/>
          </a:prstGeom>
        </p:spPr>
      </p:pic>
      <p:grpSp>
        <p:nvGrpSpPr>
          <p:cNvPr id="2" name="组合 1"/>
          <p:cNvGrpSpPr/>
          <p:nvPr/>
        </p:nvGrpSpPr>
        <p:grpSpPr>
          <a:xfrm>
            <a:off x="838200" y="1200150"/>
            <a:ext cx="7467600" cy="838200"/>
            <a:chOff x="914400" y="1276350"/>
            <a:chExt cx="7467600" cy="838200"/>
          </a:xfrm>
        </p:grpSpPr>
        <p:sp>
          <p:nvSpPr>
            <p:cNvPr id="38" name="矩形 37"/>
            <p:cNvSpPr/>
            <p:nvPr/>
          </p:nvSpPr>
          <p:spPr>
            <a:xfrm>
              <a:off x="1100560" y="1691717"/>
              <a:ext cx="6824240" cy="346633"/>
            </a:xfrm>
            <a:prstGeom prst="rect">
              <a:avLst/>
            </a:prstGeom>
            <a:noFill/>
          </p:spPr>
          <p:txBody>
            <a:bodyPr wrap="square">
              <a:spAutoFit/>
            </a:bodyPr>
            <a:lstStyle/>
            <a:p>
              <a:pPr>
                <a:lnSpc>
                  <a:spcPts val="2175"/>
                </a:lnSpc>
                <a:defRPr/>
              </a:pPr>
              <a:r>
                <a:rPr lang="zh-CN" altLang="en-US" sz="1400" dirty="0">
                  <a:solidFill>
                    <a:schemeClr val="tx2"/>
                  </a:solidFill>
                  <a:latin typeface="+mn-ea"/>
                  <a:cs typeface="+mn-ea"/>
                  <a:sym typeface="+mn-lt"/>
                </a:rPr>
                <a:t>我国过去的火警电话是“</a:t>
              </a:r>
              <a:r>
                <a:rPr lang="en-US" altLang="zh-CN" sz="1400" dirty="0">
                  <a:solidFill>
                    <a:schemeClr val="tx2"/>
                  </a:solidFill>
                  <a:latin typeface="+mn-ea"/>
                  <a:cs typeface="+mn-ea"/>
                  <a:sym typeface="+mn-lt"/>
                </a:rPr>
                <a:t>09”</a:t>
              </a:r>
              <a:r>
                <a:rPr lang="zh-CN" altLang="en-US" sz="1400" dirty="0">
                  <a:solidFill>
                    <a:schemeClr val="tx2"/>
                  </a:solidFill>
                  <a:latin typeface="+mn-ea"/>
                  <a:cs typeface="+mn-ea"/>
                  <a:sym typeface="+mn-lt"/>
                </a:rPr>
                <a:t>，因为在</a:t>
              </a:r>
              <a:r>
                <a:rPr lang="en-US" altLang="zh-CN" sz="1400" dirty="0">
                  <a:solidFill>
                    <a:schemeClr val="tx2"/>
                  </a:solidFill>
                  <a:latin typeface="+mn-ea"/>
                  <a:cs typeface="+mn-ea"/>
                  <a:sym typeface="+mn-lt"/>
                </a:rPr>
                <a:t>20</a:t>
              </a:r>
              <a:r>
                <a:rPr lang="zh-CN" altLang="en-US" sz="1400" dirty="0">
                  <a:solidFill>
                    <a:schemeClr val="tx2"/>
                  </a:solidFill>
                  <a:latin typeface="+mn-ea"/>
                  <a:cs typeface="+mn-ea"/>
                  <a:sym typeface="+mn-lt"/>
                </a:rPr>
                <a:t>世纪</a:t>
              </a:r>
              <a:r>
                <a:rPr lang="en-US" altLang="zh-CN" sz="1400" dirty="0">
                  <a:solidFill>
                    <a:schemeClr val="tx2"/>
                  </a:solidFill>
                  <a:latin typeface="+mn-ea"/>
                  <a:cs typeface="+mn-ea"/>
                  <a:sym typeface="+mn-lt"/>
                </a:rPr>
                <a:t>70</a:t>
              </a:r>
              <a:r>
                <a:rPr lang="zh-CN" altLang="en-US" sz="1400" dirty="0">
                  <a:solidFill>
                    <a:schemeClr val="tx2"/>
                  </a:solidFill>
                  <a:latin typeface="+mn-ea"/>
                  <a:cs typeface="+mn-ea"/>
                  <a:sym typeface="+mn-lt"/>
                </a:rPr>
                <a:t>年代以前，我国特别通讯是“</a:t>
              </a:r>
              <a:r>
                <a:rPr lang="en-US" altLang="zh-CN" sz="1400" dirty="0">
                  <a:solidFill>
                    <a:schemeClr val="tx2"/>
                  </a:solidFill>
                  <a:latin typeface="+mn-ea"/>
                  <a:cs typeface="+mn-ea"/>
                  <a:sym typeface="+mn-lt"/>
                </a:rPr>
                <a:t>0”</a:t>
              </a:r>
              <a:r>
                <a:rPr lang="zh-CN" altLang="en-US" sz="1400" dirty="0" smtClean="0">
                  <a:solidFill>
                    <a:schemeClr val="tx2"/>
                  </a:solidFill>
                  <a:latin typeface="+mn-ea"/>
                  <a:cs typeface="+mn-ea"/>
                  <a:sym typeface="+mn-lt"/>
                </a:rPr>
                <a:t>号</a:t>
              </a:r>
              <a:endParaRPr lang="zh-CN" altLang="en-US" sz="1400" dirty="0">
                <a:solidFill>
                  <a:schemeClr val="tx2"/>
                </a:solidFill>
                <a:latin typeface="+mn-ea"/>
                <a:cs typeface="+mn-ea"/>
                <a:sym typeface="+mn-lt"/>
              </a:endParaRPr>
            </a:p>
          </p:txBody>
        </p:sp>
        <p:sp>
          <p:nvSpPr>
            <p:cNvPr id="39" name="矩形 38"/>
            <p:cNvSpPr/>
            <p:nvPr/>
          </p:nvSpPr>
          <p:spPr>
            <a:xfrm>
              <a:off x="914400" y="1428750"/>
              <a:ext cx="7467600" cy="6858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1190013" y="1276350"/>
              <a:ext cx="1143000" cy="400110"/>
            </a:xfrm>
            <a:prstGeom prst="rect">
              <a:avLst/>
            </a:prstGeom>
            <a:solidFill>
              <a:schemeClr val="accent1"/>
            </a:solidFill>
          </p:spPr>
          <p:txBody>
            <a:bodyPr wrap="square">
              <a:spAutoFit/>
            </a:bodyPr>
            <a:lstStyle/>
            <a:p>
              <a:pPr algn="ctr">
                <a:defRPr/>
              </a:pPr>
              <a:r>
                <a:rPr lang="en-US" altLang="zh-CN" sz="2000" b="1" smtClean="0">
                  <a:solidFill>
                    <a:schemeClr val="bg1"/>
                  </a:solidFill>
                  <a:cs typeface="+mn-ea"/>
                  <a:sym typeface="+mn-lt"/>
                </a:rPr>
                <a:t>01</a:t>
              </a:r>
              <a:endParaRPr lang="zh-CN" altLang="en-US" sz="2000" b="1">
                <a:solidFill>
                  <a:schemeClr val="bg1"/>
                </a:solidFill>
                <a:cs typeface="+mn-ea"/>
                <a:sym typeface="+mn-lt"/>
              </a:endParaRPr>
            </a:p>
          </p:txBody>
        </p:sp>
      </p:grpSp>
      <p:grpSp>
        <p:nvGrpSpPr>
          <p:cNvPr id="63" name="组合 62"/>
          <p:cNvGrpSpPr/>
          <p:nvPr/>
        </p:nvGrpSpPr>
        <p:grpSpPr>
          <a:xfrm>
            <a:off x="838200" y="2324776"/>
            <a:ext cx="7467600" cy="1103548"/>
            <a:chOff x="914400" y="1276350"/>
            <a:chExt cx="7467600" cy="1103548"/>
          </a:xfrm>
        </p:grpSpPr>
        <p:sp>
          <p:nvSpPr>
            <p:cNvPr id="64" name="矩形 63"/>
            <p:cNvSpPr/>
            <p:nvPr/>
          </p:nvSpPr>
          <p:spPr>
            <a:xfrm>
              <a:off x="1100559" y="1691717"/>
              <a:ext cx="7259669" cy="628762"/>
            </a:xfrm>
            <a:prstGeom prst="rect">
              <a:avLst/>
            </a:prstGeom>
            <a:noFill/>
          </p:spPr>
          <p:txBody>
            <a:bodyPr wrap="square">
              <a:spAutoFit/>
            </a:bodyPr>
            <a:lstStyle/>
            <a:p>
              <a:pPr>
                <a:lnSpc>
                  <a:spcPts val="2175"/>
                </a:lnSpc>
                <a:defRPr/>
              </a:pPr>
              <a:r>
                <a:rPr lang="en-US" altLang="zh-CN" sz="1400">
                  <a:solidFill>
                    <a:schemeClr val="tx2"/>
                  </a:solidFill>
                  <a:latin typeface="+mn-ea"/>
                  <a:cs typeface="+mn-ea"/>
                  <a:sym typeface="+mn-lt"/>
                </a:rPr>
                <a:t>20</a:t>
              </a:r>
              <a:r>
                <a:rPr lang="zh-CN" altLang="en-US" sz="1400">
                  <a:solidFill>
                    <a:schemeClr val="tx2"/>
                  </a:solidFill>
                  <a:latin typeface="+mn-ea"/>
                  <a:cs typeface="+mn-ea"/>
                  <a:sym typeface="+mn-lt"/>
                </a:rPr>
                <a:t>世纪</a:t>
              </a:r>
              <a:r>
                <a:rPr lang="en-US" altLang="zh-CN" sz="1400">
                  <a:solidFill>
                    <a:schemeClr val="tx2"/>
                  </a:solidFill>
                  <a:latin typeface="+mn-ea"/>
                  <a:cs typeface="+mn-ea"/>
                  <a:sym typeface="+mn-lt"/>
                </a:rPr>
                <a:t>70</a:t>
              </a:r>
              <a:r>
                <a:rPr lang="zh-CN" altLang="en-US" sz="1400">
                  <a:solidFill>
                    <a:schemeClr val="tx2"/>
                  </a:solidFill>
                  <a:latin typeface="+mn-ea"/>
                  <a:cs typeface="+mn-ea"/>
                  <a:sym typeface="+mn-lt"/>
                </a:rPr>
                <a:t>年代后期，我国通讯服务号码由“</a:t>
              </a:r>
              <a:r>
                <a:rPr lang="en-US" altLang="zh-CN" sz="1400">
                  <a:solidFill>
                    <a:schemeClr val="tx2"/>
                  </a:solidFill>
                  <a:latin typeface="+mn-ea"/>
                  <a:cs typeface="+mn-ea"/>
                  <a:sym typeface="+mn-lt"/>
                </a:rPr>
                <a:t>0”</a:t>
              </a:r>
              <a:r>
                <a:rPr lang="zh-CN" altLang="en-US" sz="1400">
                  <a:solidFill>
                    <a:schemeClr val="tx2"/>
                  </a:solidFill>
                  <a:latin typeface="+mn-ea"/>
                  <a:cs typeface="+mn-ea"/>
                  <a:sym typeface="+mn-lt"/>
                </a:rPr>
                <a:t>改为“</a:t>
              </a:r>
              <a:r>
                <a:rPr lang="en-US" altLang="zh-CN" sz="1400">
                  <a:solidFill>
                    <a:schemeClr val="tx2"/>
                  </a:solidFill>
                  <a:latin typeface="+mn-ea"/>
                  <a:cs typeface="+mn-ea"/>
                  <a:sym typeface="+mn-lt"/>
                </a:rPr>
                <a:t>11”</a:t>
              </a:r>
              <a:r>
                <a:rPr lang="zh-CN" altLang="en-US" sz="1400">
                  <a:solidFill>
                    <a:schemeClr val="tx2"/>
                  </a:solidFill>
                  <a:latin typeface="+mn-ea"/>
                  <a:cs typeface="+mn-ea"/>
                  <a:sym typeface="+mn-lt"/>
                </a:rPr>
                <a:t>，根据标准化管理的要求，火警电话号码统一定为“</a:t>
              </a:r>
              <a:r>
                <a:rPr lang="en-US" altLang="zh-CN" sz="1400">
                  <a:solidFill>
                    <a:schemeClr val="tx2"/>
                  </a:solidFill>
                  <a:latin typeface="+mn-ea"/>
                  <a:cs typeface="+mn-ea"/>
                  <a:sym typeface="+mn-lt"/>
                </a:rPr>
                <a:t>119”</a:t>
              </a:r>
              <a:r>
                <a:rPr lang="zh-CN" altLang="en-US" sz="1400">
                  <a:solidFill>
                    <a:schemeClr val="tx2"/>
                  </a:solidFill>
                  <a:latin typeface="+mn-ea"/>
                  <a:cs typeface="+mn-ea"/>
                  <a:sym typeface="+mn-lt"/>
                </a:rPr>
                <a:t>，是汉语“要要救”的谐音</a:t>
              </a:r>
              <a:r>
                <a:rPr lang="zh-CN" altLang="en-US" sz="1400" smtClean="0">
                  <a:solidFill>
                    <a:schemeClr val="tx2"/>
                  </a:solidFill>
                  <a:latin typeface="+mn-ea"/>
                  <a:cs typeface="+mn-ea"/>
                  <a:sym typeface="+mn-lt"/>
                </a:rPr>
                <a:t>。</a:t>
              </a:r>
              <a:endParaRPr lang="zh-CN" altLang="en-US" sz="1400">
                <a:solidFill>
                  <a:schemeClr val="tx2"/>
                </a:solidFill>
                <a:latin typeface="+mn-ea"/>
                <a:cs typeface="+mn-ea"/>
                <a:sym typeface="+mn-lt"/>
              </a:endParaRPr>
            </a:p>
          </p:txBody>
        </p:sp>
        <p:sp>
          <p:nvSpPr>
            <p:cNvPr id="65" name="矩形 64"/>
            <p:cNvSpPr/>
            <p:nvPr/>
          </p:nvSpPr>
          <p:spPr>
            <a:xfrm>
              <a:off x="914400" y="1428750"/>
              <a:ext cx="7467600" cy="951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p:nvPr/>
          </p:nvSpPr>
          <p:spPr>
            <a:xfrm>
              <a:off x="1190013" y="1276350"/>
              <a:ext cx="1143000" cy="400110"/>
            </a:xfrm>
            <a:prstGeom prst="rect">
              <a:avLst/>
            </a:prstGeom>
            <a:solidFill>
              <a:schemeClr val="accent1"/>
            </a:solidFill>
          </p:spPr>
          <p:txBody>
            <a:bodyPr wrap="square">
              <a:spAutoFit/>
            </a:bodyPr>
            <a:lstStyle/>
            <a:p>
              <a:pPr algn="ctr">
                <a:defRPr/>
              </a:pPr>
              <a:r>
                <a:rPr lang="en-US" altLang="zh-CN" sz="2000" b="1" smtClean="0">
                  <a:solidFill>
                    <a:schemeClr val="bg1"/>
                  </a:solidFill>
                  <a:cs typeface="+mn-ea"/>
                  <a:sym typeface="+mn-lt"/>
                </a:rPr>
                <a:t>02</a:t>
              </a:r>
              <a:endParaRPr lang="zh-CN" altLang="en-US" sz="2000" b="1">
                <a:solidFill>
                  <a:schemeClr val="bg1"/>
                </a:solidFill>
                <a:cs typeface="+mn-ea"/>
                <a:sym typeface="+mn-lt"/>
              </a:endParaRPr>
            </a:p>
          </p:txBody>
        </p:sp>
      </p:grpSp>
      <p:grpSp>
        <p:nvGrpSpPr>
          <p:cNvPr id="67" name="组合 66"/>
          <p:cNvGrpSpPr/>
          <p:nvPr/>
        </p:nvGrpSpPr>
        <p:grpSpPr>
          <a:xfrm>
            <a:off x="838200" y="3714750"/>
            <a:ext cx="7467600" cy="838200"/>
            <a:chOff x="914400" y="1276350"/>
            <a:chExt cx="7467600" cy="838200"/>
          </a:xfrm>
        </p:grpSpPr>
        <p:sp>
          <p:nvSpPr>
            <p:cNvPr id="68" name="矩形 67"/>
            <p:cNvSpPr/>
            <p:nvPr/>
          </p:nvSpPr>
          <p:spPr>
            <a:xfrm>
              <a:off x="1100560" y="1691717"/>
              <a:ext cx="6824240" cy="346633"/>
            </a:xfrm>
            <a:prstGeom prst="rect">
              <a:avLst/>
            </a:prstGeom>
            <a:noFill/>
          </p:spPr>
          <p:txBody>
            <a:bodyPr wrap="square">
              <a:spAutoFit/>
            </a:bodyPr>
            <a:lstStyle/>
            <a:p>
              <a:pPr>
                <a:lnSpc>
                  <a:spcPts val="2175"/>
                </a:lnSpc>
                <a:defRPr/>
              </a:pPr>
              <a:r>
                <a:rPr lang="zh-CN" altLang="en-US" sz="1400">
                  <a:solidFill>
                    <a:schemeClr val="tx2"/>
                  </a:solidFill>
                  <a:latin typeface="+mn-ea"/>
                  <a:cs typeface="+mn-ea"/>
                  <a:sym typeface="+mn-lt"/>
                </a:rPr>
                <a:t>因为每年“</a:t>
              </a:r>
              <a:r>
                <a:rPr lang="en-US" altLang="zh-CN" sz="1400">
                  <a:solidFill>
                    <a:schemeClr val="tx2"/>
                  </a:solidFill>
                  <a:latin typeface="+mn-ea"/>
                  <a:cs typeface="+mn-ea"/>
                  <a:sym typeface="+mn-lt"/>
                </a:rPr>
                <a:t>119”</a:t>
              </a:r>
              <a:r>
                <a:rPr lang="zh-CN" altLang="en-US" sz="1400">
                  <a:solidFill>
                    <a:schemeClr val="tx2"/>
                  </a:solidFill>
                  <a:latin typeface="+mn-ea"/>
                  <a:cs typeface="+mn-ea"/>
                  <a:sym typeface="+mn-lt"/>
                </a:rPr>
                <a:t>是我国的消防宣传日，实际上这一天已成为我国的消防节</a:t>
              </a:r>
              <a:r>
                <a:rPr lang="zh-CN" altLang="en-US" sz="1400" smtClean="0">
                  <a:solidFill>
                    <a:schemeClr val="tx2"/>
                  </a:solidFill>
                  <a:latin typeface="+mn-ea"/>
                  <a:cs typeface="+mn-ea"/>
                  <a:sym typeface="+mn-lt"/>
                </a:rPr>
                <a:t>。</a:t>
              </a:r>
              <a:endParaRPr lang="zh-CN" altLang="en-US" sz="1400">
                <a:solidFill>
                  <a:schemeClr val="tx2"/>
                </a:solidFill>
                <a:latin typeface="+mn-ea"/>
                <a:cs typeface="+mn-ea"/>
                <a:sym typeface="+mn-lt"/>
              </a:endParaRPr>
            </a:p>
          </p:txBody>
        </p:sp>
        <p:sp>
          <p:nvSpPr>
            <p:cNvPr id="69" name="矩形 68"/>
            <p:cNvSpPr/>
            <p:nvPr/>
          </p:nvSpPr>
          <p:spPr>
            <a:xfrm>
              <a:off x="914400" y="1428750"/>
              <a:ext cx="7467600" cy="6858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p:cNvSpPr/>
            <p:nvPr/>
          </p:nvSpPr>
          <p:spPr>
            <a:xfrm>
              <a:off x="1190013" y="1276350"/>
              <a:ext cx="1143000" cy="400110"/>
            </a:xfrm>
            <a:prstGeom prst="rect">
              <a:avLst/>
            </a:prstGeom>
            <a:solidFill>
              <a:schemeClr val="accent1"/>
            </a:solidFill>
          </p:spPr>
          <p:txBody>
            <a:bodyPr wrap="square">
              <a:spAutoFit/>
            </a:bodyPr>
            <a:lstStyle/>
            <a:p>
              <a:pPr algn="ctr">
                <a:defRPr/>
              </a:pPr>
              <a:r>
                <a:rPr lang="en-US" altLang="zh-CN" sz="2000" b="1" smtClean="0">
                  <a:solidFill>
                    <a:schemeClr val="bg1"/>
                  </a:solidFill>
                  <a:cs typeface="+mn-ea"/>
                  <a:sym typeface="+mn-lt"/>
                </a:rPr>
                <a:t>03</a:t>
              </a:r>
              <a:endParaRPr lang="zh-CN" altLang="en-US" sz="2000" b="1">
                <a:solidFill>
                  <a:schemeClr val="bg1"/>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p14:doors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wipe(left)">
                                      <p:cBhvr>
                                        <p:cTn id="11" dur="500"/>
                                        <p:tgtEl>
                                          <p:spTgt spid="6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1"/>
          <a:stretch>
            <a:fillRect/>
          </a:stretch>
        </p:blipFill>
        <p:spPr>
          <a:xfrm>
            <a:off x="3810" y="0"/>
            <a:ext cx="9136380" cy="5143500"/>
          </a:xfrm>
          <a:prstGeom prst="rect">
            <a:avLst/>
          </a:prstGeom>
        </p:spPr>
      </p:pic>
      <p:sp>
        <p:nvSpPr>
          <p:cNvPr id="20" name="Rectangle 44"/>
          <p:cNvSpPr>
            <a:spLocks noChangeArrowheads="1"/>
          </p:cNvSpPr>
          <p:nvPr>
            <p:custDataLst>
              <p:tags r:id="rId2"/>
            </p:custDataLst>
          </p:nvPr>
        </p:nvSpPr>
        <p:spPr bwMode="auto">
          <a:xfrm>
            <a:off x="2005965" y="2324735"/>
            <a:ext cx="5131526" cy="819785"/>
          </a:xfrm>
          <a:prstGeom prst="rect">
            <a:avLst/>
          </a:prstGeom>
          <a:noFill/>
          <a:ln w="9525" algn="ctr">
            <a:noFill/>
            <a:miter lim="800000"/>
          </a:ln>
        </p:spPr>
        <p:txBody>
          <a:bodyPr wrap="square" lIns="82259" tIns="41129" rIns="82259" bIns="41129">
            <a:spAutoFit/>
          </a:bodyPr>
          <a:lstStyle/>
          <a:p>
            <a:pPr algn="ctr" eaLnBrk="0" hangingPunct="0"/>
            <a:r>
              <a:rPr lang="zh-CN" altLang="en-US" sz="4800" b="1">
                <a:solidFill>
                  <a:schemeClr val="accent1"/>
                </a:solidFill>
                <a:latin typeface="微软雅黑" panose="020B0503020204020204" pitchFamily="34" charset="-122"/>
                <a:ea typeface="微软雅黑" panose="020B0503020204020204" pitchFamily="34" charset="-122"/>
              </a:rPr>
              <a:t>宿舍</a:t>
            </a:r>
            <a:r>
              <a:rPr lang="zh-CN" altLang="en-US" sz="4800" b="1">
                <a:solidFill>
                  <a:schemeClr val="accent1"/>
                </a:solidFill>
                <a:latin typeface="微软雅黑" panose="020B0503020204020204" pitchFamily="34" charset="-122"/>
                <a:ea typeface="微软雅黑" panose="020B0503020204020204" pitchFamily="34" charset="-122"/>
              </a:rPr>
              <a:t>安全</a:t>
            </a:r>
            <a:endParaRPr lang="zh-CN" altLang="en-US" sz="4800" b="1">
              <a:solidFill>
                <a:schemeClr val="accent1"/>
              </a:solidFill>
              <a:latin typeface="微软雅黑" panose="020B0503020204020204" pitchFamily="34" charset="-122"/>
              <a:ea typeface="微软雅黑" panose="020B0503020204020204" pitchFamily="34" charset="-122"/>
            </a:endParaRPr>
          </a:p>
        </p:txBody>
      </p:sp>
      <p:sp>
        <p:nvSpPr>
          <p:cNvPr id="31" name="Rectangle 44"/>
          <p:cNvSpPr>
            <a:spLocks noChangeArrowheads="1"/>
          </p:cNvSpPr>
          <p:nvPr/>
        </p:nvSpPr>
        <p:spPr bwMode="auto">
          <a:xfrm>
            <a:off x="3289663" y="1564675"/>
            <a:ext cx="2667000" cy="758190"/>
          </a:xfrm>
          <a:prstGeom prst="rect">
            <a:avLst/>
          </a:prstGeom>
          <a:noFill/>
          <a:ln w="9525" algn="ctr">
            <a:noFill/>
            <a:miter lim="800000"/>
          </a:ln>
        </p:spPr>
        <p:txBody>
          <a:bodyPr wrap="square" lIns="82259" tIns="41129" rIns="82259" bIns="41129">
            <a:spAutoFit/>
          </a:bodyPr>
          <a:lstStyle/>
          <a:p>
            <a:pPr eaLnBrk="0" hangingPunct="0"/>
            <a:r>
              <a:rPr lang="zh-CN" altLang="en-US" sz="4400" spc="300" smtClean="0">
                <a:solidFill>
                  <a:schemeClr val="accent1"/>
                </a:solidFill>
                <a:latin typeface="微软雅黑" panose="020B0503020204020204" pitchFamily="34" charset="-122"/>
                <a:ea typeface="微软雅黑" panose="020B0503020204020204" pitchFamily="34" charset="-122"/>
              </a:rPr>
              <a:t>第</a:t>
            </a:r>
            <a:r>
              <a:rPr lang="zh-CN" altLang="en-US" sz="4400" spc="300" smtClean="0">
                <a:solidFill>
                  <a:schemeClr val="accent1"/>
                </a:solidFill>
                <a:latin typeface="微软雅黑" panose="020B0503020204020204" pitchFamily="34" charset="-122"/>
                <a:ea typeface="微软雅黑" panose="020B0503020204020204" pitchFamily="34" charset="-122"/>
              </a:rPr>
              <a:t>二部分</a:t>
            </a:r>
            <a:endParaRPr lang="zh-CN" altLang="en-US" sz="4400" spc="300">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p14:switch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2"/>
          <p:cNvPicPr>
            <a:picLocks noChangeAspect="1"/>
          </p:cNvPicPr>
          <p:nvPr/>
        </p:nvPicPr>
        <p:blipFill>
          <a:blip r:embed="rId1"/>
          <a:stretch>
            <a:fillRect/>
          </a:stretch>
        </p:blipFill>
        <p:spPr>
          <a:xfrm>
            <a:off x="2540" y="0"/>
            <a:ext cx="9138285" cy="5143500"/>
          </a:xfrm>
          <a:prstGeom prst="rect">
            <a:avLst/>
          </a:prstGeom>
        </p:spPr>
      </p:pic>
      <p:sp>
        <p:nvSpPr>
          <p:cNvPr id="25" name="文本框 24"/>
          <p:cNvSpPr txBox="1"/>
          <p:nvPr/>
        </p:nvSpPr>
        <p:spPr>
          <a:xfrm>
            <a:off x="3334385" y="438150"/>
            <a:ext cx="2474595" cy="313690"/>
          </a:xfrm>
          <a:prstGeom prst="rect">
            <a:avLst/>
          </a:prstGeom>
          <a:noFill/>
        </p:spPr>
        <p:txBody>
          <a:bodyPr wrap="square" rtlCol="0">
            <a:noAutofit/>
          </a:bodyPr>
          <a:p>
            <a:r>
              <a:rPr lang="zh-CN" altLang="en-US" sz="2400">
                <a:solidFill>
                  <a:schemeClr val="tx1"/>
                </a:solidFill>
                <a:latin typeface="微软雅黑" panose="020B0503020204020204" pitchFamily="34" charset="-122"/>
                <a:ea typeface="微软雅黑" panose="020B0503020204020204" pitchFamily="34" charset="-122"/>
              </a:rPr>
              <a:t>常见大功率电器</a:t>
            </a: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82550" y="1429385"/>
            <a:ext cx="3413760" cy="1026160"/>
          </a:xfrm>
          <a:prstGeom prst="rect">
            <a:avLst/>
          </a:prstGeom>
          <a:noFill/>
        </p:spPr>
        <p:txBody>
          <a:bodyPr wrap="square" rtlCol="0">
            <a:noAutofit/>
          </a:bodyPr>
          <a:p>
            <a:r>
              <a:rPr lang="zh-CN" altLang="en-US" b="1">
                <a:latin typeface="微软雅黑" panose="020B0503020204020204" pitchFamily="34" charset="-122"/>
                <a:ea typeface="微软雅黑" panose="020B0503020204020204" pitchFamily="34" charset="-122"/>
                <a:cs typeface="宋体" panose="02010600030101010101" pitchFamily="2" charset="-122"/>
              </a:rPr>
              <a:t>热得快</a:t>
            </a:r>
            <a:endParaRPr lang="zh-CN" altLang="en-US">
              <a:latin typeface="微软雅黑" panose="020B0503020204020204" pitchFamily="34" charset="-122"/>
              <a:ea typeface="微软雅黑" panose="020B0503020204020204" pitchFamily="34" charset="-122"/>
              <a:cs typeface="宋体" panose="02010600030101010101" pitchFamily="2" charset="-122"/>
            </a:endParaRPr>
          </a:p>
          <a:p>
            <a:r>
              <a:rPr lang="zh-CN" altLang="en-US">
                <a:latin typeface="微软雅黑" panose="020B0503020204020204" pitchFamily="34" charset="-122"/>
                <a:ea typeface="微软雅黑" panose="020B0503020204020204" pitchFamily="34" charset="-122"/>
                <a:cs typeface="宋体" panose="02010600030101010101" pitchFamily="2" charset="-122"/>
              </a:rPr>
              <a:t>很简陋的加热工具，安全系数非常低；制造时的粗制滥造、偷工减料，更容易引起用电安全</a:t>
            </a:r>
            <a:r>
              <a:rPr lang="zh-CN" altLang="en-US" sz="2000">
                <a:latin typeface="微软雅黑" panose="020B0503020204020204" pitchFamily="34" charset="-122"/>
                <a:ea typeface="微软雅黑" panose="020B0503020204020204" pitchFamily="34" charset="-122"/>
                <a:cs typeface="宋体" panose="02010600030101010101" pitchFamily="2" charset="-122"/>
              </a:rPr>
              <a:t>。</a:t>
            </a:r>
            <a:endParaRPr lang="zh-CN" altLang="en-US" sz="2000">
              <a:latin typeface="微软雅黑" panose="020B0503020204020204" pitchFamily="34" charset="-122"/>
              <a:ea typeface="微软雅黑" panose="020B0503020204020204" pitchFamily="34" charset="-122"/>
              <a:cs typeface="宋体" panose="02010600030101010101" pitchFamily="2" charset="-122"/>
            </a:endParaRPr>
          </a:p>
        </p:txBody>
      </p:sp>
      <p:sp>
        <p:nvSpPr>
          <p:cNvPr id="29" name="文本框 28"/>
          <p:cNvSpPr txBox="1"/>
          <p:nvPr/>
        </p:nvSpPr>
        <p:spPr>
          <a:xfrm>
            <a:off x="152400" y="3236595"/>
            <a:ext cx="3193415" cy="687070"/>
          </a:xfrm>
          <a:prstGeom prst="rect">
            <a:avLst/>
          </a:prstGeom>
          <a:noFill/>
        </p:spPr>
        <p:txBody>
          <a:bodyPr wrap="square" rtlCol="0">
            <a:noAutofit/>
          </a:bodyPr>
          <a:p>
            <a:pPr algn="l">
              <a:buClrTx/>
              <a:buSzTx/>
              <a:buFontTx/>
            </a:pP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电吹风</a:t>
            </a:r>
            <a:r>
              <a:rPr lang="zh-CN" altLang="en-US">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spcBef>
                <a:spcPts val="0"/>
              </a:spcBef>
              <a:spcAft>
                <a:spcPts val="0"/>
              </a:spcAft>
              <a:buClrTx/>
              <a:buSzTx/>
              <a:buFontTx/>
            </a:pPr>
            <a:r>
              <a:rPr lang="zh-CN" altLang="en-US">
                <a:latin typeface="微软雅黑" panose="020B0503020204020204" pitchFamily="34" charset="-122"/>
                <a:ea typeface="微软雅黑" panose="020B0503020204020204" pitchFamily="34" charset="-122"/>
                <a:cs typeface="微软雅黑" panose="020B0503020204020204" pitchFamily="34" charset="-122"/>
              </a:rPr>
              <a:t>不能使用功率大于800W电吹风。</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文本框 30"/>
          <p:cNvSpPr txBox="1"/>
          <p:nvPr/>
        </p:nvSpPr>
        <p:spPr>
          <a:xfrm>
            <a:off x="5835650" y="1560830"/>
            <a:ext cx="3000375" cy="858520"/>
          </a:xfrm>
          <a:prstGeom prst="rect">
            <a:avLst/>
          </a:prstGeom>
          <a:noFill/>
        </p:spPr>
        <p:txBody>
          <a:bodyPr wrap="square" rtlCol="0">
            <a:noAutofit/>
          </a:bodyPr>
          <a:p>
            <a:r>
              <a:rPr lang="zh-CN" altLang="en-US" sz="2000" b="1">
                <a:latin typeface="微软雅黑" panose="020B0503020204020204" pitchFamily="34" charset="-122"/>
                <a:ea typeface="微软雅黑" panose="020B0503020204020204" pitchFamily="34" charset="-122"/>
              </a:rPr>
              <a:t>电热水壶</a:t>
            </a:r>
            <a:endParaRPr lang="zh-CN" altLang="en-US" sz="2000">
              <a:latin typeface="微软雅黑" panose="020B0503020204020204" pitchFamily="34" charset="-122"/>
              <a:ea typeface="微软雅黑" panose="020B0503020204020204" pitchFamily="34" charset="-122"/>
            </a:endParaRPr>
          </a:p>
          <a:p>
            <a:r>
              <a:rPr lang="zh-CN" altLang="en-US">
                <a:latin typeface="微软雅黑" panose="020B0503020204020204" pitchFamily="34" charset="-122"/>
                <a:ea typeface="微软雅黑" panose="020B0503020204020204" pitchFamily="34" charset="-122"/>
              </a:rPr>
              <a:t>电热水壶本身质量存在问题，容易导致漏电及烫伤隐患。</a:t>
            </a:r>
            <a:endParaRPr lang="zh-CN" altLang="en-US">
              <a:latin typeface="微软雅黑" panose="020B0503020204020204" pitchFamily="34" charset="-122"/>
              <a:ea typeface="微软雅黑" panose="020B0503020204020204" pitchFamily="34" charset="-122"/>
            </a:endParaRPr>
          </a:p>
        </p:txBody>
      </p:sp>
      <p:sp>
        <p:nvSpPr>
          <p:cNvPr id="33" name="文本框 32"/>
          <p:cNvSpPr txBox="1"/>
          <p:nvPr/>
        </p:nvSpPr>
        <p:spPr>
          <a:xfrm>
            <a:off x="5897880" y="3181985"/>
            <a:ext cx="2858770" cy="796290"/>
          </a:xfrm>
          <a:prstGeom prst="rect">
            <a:avLst/>
          </a:prstGeom>
          <a:noFill/>
        </p:spPr>
        <p:txBody>
          <a:bodyPr wrap="square" rtlCol="0">
            <a:noAutofit/>
          </a:bodyPr>
          <a:p>
            <a:r>
              <a:rPr lang="zh-CN" altLang="en-US" sz="2000" b="1">
                <a:latin typeface="微软雅黑" panose="020B0503020204020204" pitchFamily="34" charset="-122"/>
                <a:ea typeface="微软雅黑" panose="020B0503020204020204" pitchFamily="34" charset="-122"/>
              </a:rPr>
              <a:t>电磁炉</a:t>
            </a:r>
            <a:endParaRPr lang="zh-CN" altLang="en-US">
              <a:latin typeface="微软雅黑" panose="020B0503020204020204" pitchFamily="34" charset="-122"/>
              <a:ea typeface="微软雅黑" panose="020B0503020204020204" pitchFamily="34" charset="-122"/>
            </a:endParaRPr>
          </a:p>
          <a:p>
            <a:r>
              <a:rPr lang="zh-CN" altLang="en-US" sz="1600">
                <a:latin typeface="微软雅黑" panose="020B0503020204020204" pitchFamily="34" charset="-122"/>
                <a:ea typeface="微软雅黑" panose="020B0503020204020204" pitchFamily="34" charset="-122"/>
              </a:rPr>
              <a:t>产生热量过高，使用不当不仅影响用电，更易引起火灾。</a:t>
            </a:r>
            <a:endParaRPr lang="zh-CN" altLang="en-US" sz="1600">
              <a:latin typeface="微软雅黑" panose="020B0503020204020204" pitchFamily="34" charset="-122"/>
              <a:ea typeface="微软雅黑" panose="020B0503020204020204" pitchFamily="34" charset="-122"/>
            </a:endParaRPr>
          </a:p>
        </p:txBody>
      </p:sp>
      <p:pic>
        <p:nvPicPr>
          <p:cNvPr id="35" name="图片 34" descr="wKhQx1gtO1aEAJRuAAAAAL57QA8912"/>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3581400" y="1581785"/>
            <a:ext cx="816610" cy="836930"/>
          </a:xfrm>
          <a:prstGeom prst="rect">
            <a:avLst/>
          </a:prstGeom>
        </p:spPr>
      </p:pic>
      <p:pic>
        <p:nvPicPr>
          <p:cNvPr id="36" name="图片 35" descr="t01bbb8a9f47fb0d44c"/>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4572635" y="1581785"/>
            <a:ext cx="873760" cy="873760"/>
          </a:xfrm>
          <a:prstGeom prst="rect">
            <a:avLst/>
          </a:prstGeom>
        </p:spPr>
      </p:pic>
      <p:pic>
        <p:nvPicPr>
          <p:cNvPr id="37" name="图片 36" descr="5628b06fNc4c56fc6.jpg!q70"/>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3465195" y="3181350"/>
            <a:ext cx="882650" cy="978535"/>
          </a:xfrm>
          <a:prstGeom prst="rect">
            <a:avLst/>
          </a:prstGeom>
        </p:spPr>
      </p:pic>
      <p:pic>
        <p:nvPicPr>
          <p:cNvPr id="38" name="图片 37" descr="1142619-1"/>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4572000" y="3181985"/>
            <a:ext cx="874395" cy="977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5" name="图片 4" descr="2"/>
          <p:cNvPicPr>
            <a:picLocks noChangeAspect="1"/>
          </p:cNvPicPr>
          <p:nvPr/>
        </p:nvPicPr>
        <p:blipFill>
          <a:blip r:embed="rId1"/>
          <a:stretch>
            <a:fillRect/>
          </a:stretch>
        </p:blipFill>
        <p:spPr>
          <a:xfrm>
            <a:off x="2540" y="0"/>
            <a:ext cx="9138285" cy="5143500"/>
          </a:xfrm>
          <a:prstGeom prst="rect">
            <a:avLst/>
          </a:prstGeom>
        </p:spPr>
      </p:pic>
      <p:sp>
        <p:nvSpPr>
          <p:cNvPr id="14" name="文本框 13"/>
          <p:cNvSpPr txBox="1"/>
          <p:nvPr/>
        </p:nvSpPr>
        <p:spPr>
          <a:xfrm>
            <a:off x="1176020" y="895350"/>
            <a:ext cx="6790690" cy="645160"/>
          </a:xfrm>
          <a:prstGeom prst="rect">
            <a:avLst/>
          </a:prstGeom>
          <a:noFill/>
        </p:spPr>
        <p:txBody>
          <a:bodyPr wrap="square" rtlCol="0">
            <a:spAutoFit/>
          </a:bodyPr>
          <a:p>
            <a:r>
              <a:rPr lang="en-US" altLang="zh-CN"/>
              <a:t>2021</a:t>
            </a:r>
            <a:r>
              <a:rPr lang="zh-CN" altLang="en-US"/>
              <a:t>年</a:t>
            </a:r>
            <a:r>
              <a:rPr lang="en-US" altLang="zh-CN"/>
              <a:t>3</a:t>
            </a:r>
            <a:r>
              <a:rPr lang="zh-CN" altLang="en-US"/>
              <a:t>月</a:t>
            </a:r>
            <a:r>
              <a:rPr lang="en-US" altLang="zh-CN"/>
              <a:t>7</a:t>
            </a:r>
            <a:r>
              <a:rPr lang="zh-CN" altLang="en-US"/>
              <a:t>日早晨，河南省信阳师范学院高校生公寓内突发火灾，一间男生宿舍被烧毁，百余名同学被紧急</a:t>
            </a:r>
            <a:r>
              <a:rPr lang="zh-CN" altLang="en-US"/>
              <a:t>疏散</a:t>
            </a:r>
            <a:endParaRPr lang="zh-CN" altLang="en-US"/>
          </a:p>
        </p:txBody>
      </p:sp>
      <p:pic>
        <p:nvPicPr>
          <p:cNvPr id="15" name="图片 14" descr="1"/>
          <p:cNvPicPr>
            <a:picLocks noChangeAspect="1"/>
          </p:cNvPicPr>
          <p:nvPr/>
        </p:nvPicPr>
        <p:blipFill>
          <a:blip r:embed="rId2"/>
          <a:stretch>
            <a:fillRect/>
          </a:stretch>
        </p:blipFill>
        <p:spPr>
          <a:xfrm>
            <a:off x="2057400" y="1657350"/>
            <a:ext cx="4607560" cy="26111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tags/tag1.xml><?xml version="1.0" encoding="utf-8"?>
<p:tagLst xmlns:p="http://schemas.openxmlformats.org/presentationml/2006/main">
  <p:tag name="KSO_WM_UNIT_PLACING_PICTURE_USER_VIEWPORT" val="{&quot;height&quot;:8100,&quot;width&quot;:14391}"/>
</p:tagLst>
</file>

<file path=ppt/tags/tag2.xml><?xml version="1.0" encoding="utf-8"?>
<p:tagLst xmlns:p="http://schemas.openxmlformats.org/presentationml/2006/main">
  <p:tag name="KSO_WM_UNIT_PLACING_PICTURE_USER_VIEWPORT" val="{&quot;height&quot;:564,&quot;width&quot;:2201.143307086614}"/>
</p:tagLst>
</file>

<file path=ppt/tags/tag3.xml><?xml version="1.0" encoding="utf-8"?>
<p:tagLst xmlns:p="http://schemas.openxmlformats.org/presentationml/2006/main">
  <p:tag name="KSO_WM_UNIT_PLACING_PICTURE_USER_VIEWPORT" val="{&quot;height&quot;:1291,&quot;width&quot;:8081.143307086614}"/>
</p:tagLst>
</file>

<file path=ppt/tags/tag4.xml><?xml version="1.0" encoding="utf-8"?>
<p:tagLst xmlns:p="http://schemas.openxmlformats.org/presentationml/2006/main">
  <p:tag name="AS_OS" val="Unix 3.10 unknown"/>
  <p:tag name="AS_RELEASE_DATE" val="2020.11.30"/>
  <p:tag name="AS_TITLE" val="Aspose.Slides for Java"/>
  <p:tag name="AS_VERSION" val="20.11"/>
  <p:tag name="ISPRING_FIRST_PUBLISH" val="1"/>
  <p:tag name="ISPRING_OUTPUT_FOLDER" val="F:\我图VIP设计PPT上传\10月份上传文件\364"/>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 name="ISPRING_SCORM_PASSING_SCORE" val="100.000000"/>
  <p:tag name="ISPRING_SCORM_RATE_QUIZZES" val="0"/>
  <p:tag name="ISPRING_SCORM_RATE_SLIDES" val="1"/>
  <p:tag name="ISPRING_ULTRA_SCORM_COURSE_ID" val="82ADB108-2F67-4B4E-A97E-19ABB6FAC58E"/>
  <p:tag name="ISPRINGCLOUDFOLDERID" val="0"/>
  <p:tag name="ISPRINGCLOUDFOLDERPATH" val="Repository"/>
  <p:tag name="ISPRINGONLINEFOLDERID" val="0"/>
  <p:tag name="ISPRINGONLINEFOLDERPATH" val="Content List"/>
  <p:tag name="KSO_WPP_MARK_KEY" val="0d78cf06-bd00-4856-a173-b3f7f8bac26b"/>
  <p:tag name="COMMONDATA" val="eyJoZGlkIjoiMDFmNmU2YTA0ZTdkNThhNjkwZmM0MmY5NjM0NDJkMzgifQ=="/>
</p:tagLst>
</file>

<file path=ppt/theme/theme1.xml><?xml version="1.0" encoding="utf-8"?>
<a:theme xmlns:a="http://schemas.openxmlformats.org/drawingml/2006/main" name="第一PPT模板网-WWW.1PPT.COM">
  <a:themeElements>
    <a:clrScheme name="自定义 98">
      <a:dk1>
        <a:srgbClr val="000000"/>
      </a:dk1>
      <a:lt1>
        <a:srgbClr val="FFFFFF"/>
      </a:lt1>
      <a:dk2>
        <a:srgbClr val="000000"/>
      </a:dk2>
      <a:lt2>
        <a:srgbClr val="FFFFFF"/>
      </a:lt2>
      <a:accent1>
        <a:srgbClr val="DA0000"/>
      </a:accent1>
      <a:accent2>
        <a:srgbClr val="FFC000"/>
      </a:accent2>
      <a:accent3>
        <a:srgbClr val="DA0000"/>
      </a:accent3>
      <a:accent4>
        <a:srgbClr val="FFC000"/>
      </a:accent4>
      <a:accent5>
        <a:srgbClr val="DA0000"/>
      </a:accent5>
      <a:accent6>
        <a:srgbClr val="FFC000"/>
      </a:accent6>
      <a:hlink>
        <a:srgbClr val="DA0000"/>
      </a:hlink>
      <a:folHlink>
        <a:srgbClr val="FFC000"/>
      </a:folHlink>
    </a:clrScheme>
    <a:fontScheme name="自定义 1">
      <a:majorFont>
        <a:latin typeface="Arial Black"/>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5593</Words>
  <Application>WPS 演示</Application>
  <PresentationFormat>全屏显示(16:9)</PresentationFormat>
  <Paragraphs>444</Paragraphs>
  <Slides>47</Slides>
  <Notes>29</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47</vt:i4>
      </vt:variant>
    </vt:vector>
  </HeadingPairs>
  <TitlesOfParts>
    <vt:vector size="63" baseType="lpstr">
      <vt:lpstr>Arial</vt:lpstr>
      <vt:lpstr>宋体</vt:lpstr>
      <vt:lpstr>Wingdings</vt:lpstr>
      <vt:lpstr>微软雅黑</vt:lpstr>
      <vt:lpstr>Agency FB</vt:lpstr>
      <vt:lpstr>Arial Unicode MS</vt:lpstr>
      <vt:lpstr>Arial Black</vt:lpstr>
      <vt:lpstr>Calibri</vt:lpstr>
      <vt:lpstr>Gill Sans</vt:lpstr>
      <vt:lpstr>Gill Sans MT</vt:lpstr>
      <vt:lpstr>方正粗谭黑简体</vt:lpstr>
      <vt:lpstr>黑体</vt:lpstr>
      <vt:lpstr>Calibri</vt:lpstr>
      <vt:lpstr>Helvetica Neue</vt:lpstr>
      <vt:lpstr>方正兰亭黑简体</vt:lpstr>
      <vt:lpstr>第一PPT模板网-WWW.1PPT.COM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第一PPT模板网-WWW.1PPT.COM</dc:creator>
  <cp:lastModifiedBy>爱你在心口难开</cp:lastModifiedBy>
  <cp:revision>9</cp:revision>
  <cp:lastPrinted>2021-06-22T00:21:00Z</cp:lastPrinted>
  <dcterms:created xsi:type="dcterms:W3CDTF">2021-06-22T00:21:00Z</dcterms:created>
  <dcterms:modified xsi:type="dcterms:W3CDTF">2025-11-07T01:07:39Z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BEC3141D33044005B9F2F1BF4807FD00_13</vt:lpwstr>
  </property>
  <property fmtid="{D5CDD505-2E9C-101B-9397-08002B2CF9AE}" pid="7" name="KSOProductBuildVer">
    <vt:lpwstr>2052-12.1.0.23542</vt:lpwstr>
  </property>
</Properties>
</file>